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5.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6.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7.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8.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9.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1" r:id="rId1"/>
    <p:sldMasterId id="2147483685" r:id="rId2"/>
    <p:sldMasterId id="2147483689" r:id="rId3"/>
    <p:sldMasterId id="2147483693" r:id="rId4"/>
    <p:sldMasterId id="2147483697" r:id="rId5"/>
    <p:sldMasterId id="2147483701" r:id="rId6"/>
    <p:sldMasterId id="2147483705" r:id="rId7"/>
    <p:sldMasterId id="2147483709" r:id="rId8"/>
    <p:sldMasterId id="2147483713" r:id="rId9"/>
    <p:sldMasterId id="2147483717" r:id="rId10"/>
  </p:sldMasterIdLst>
  <p:notesMasterIdLst>
    <p:notesMasterId r:id="rId72"/>
  </p:notesMasterIdLst>
  <p:sldIdLst>
    <p:sldId id="569" r:id="rId11"/>
    <p:sldId id="257" r:id="rId12"/>
    <p:sldId id="515" r:id="rId13"/>
    <p:sldId id="571" r:id="rId14"/>
    <p:sldId id="417" r:id="rId15"/>
    <p:sldId id="418" r:id="rId16"/>
    <p:sldId id="400" r:id="rId17"/>
    <p:sldId id="593" r:id="rId18"/>
    <p:sldId id="256" r:id="rId19"/>
    <p:sldId id="597" r:id="rId20"/>
    <p:sldId id="600" r:id="rId21"/>
    <p:sldId id="605" r:id="rId22"/>
    <p:sldId id="608" r:id="rId23"/>
    <p:sldId id="574" r:id="rId24"/>
    <p:sldId id="565" r:id="rId25"/>
    <p:sldId id="337" r:id="rId26"/>
    <p:sldId id="614" r:id="rId27"/>
    <p:sldId id="615" r:id="rId28"/>
    <p:sldId id="556" r:id="rId29"/>
    <p:sldId id="557" r:id="rId30"/>
    <p:sldId id="621" r:id="rId31"/>
    <p:sldId id="558" r:id="rId32"/>
    <p:sldId id="559" r:id="rId33"/>
    <p:sldId id="561" r:id="rId34"/>
    <p:sldId id="563" r:id="rId35"/>
    <p:sldId id="562" r:id="rId36"/>
    <p:sldId id="345" r:id="rId37"/>
    <p:sldId id="566" r:id="rId38"/>
    <p:sldId id="291" r:id="rId39"/>
    <p:sldId id="616" r:id="rId40"/>
    <p:sldId id="522" r:id="rId41"/>
    <p:sldId id="523" r:id="rId42"/>
    <p:sldId id="549" r:id="rId43"/>
    <p:sldId id="524" r:id="rId44"/>
    <p:sldId id="568" r:id="rId45"/>
    <p:sldId id="577" r:id="rId46"/>
    <p:sldId id="578" r:id="rId47"/>
    <p:sldId id="622" r:id="rId48"/>
    <p:sldId id="579" r:id="rId49"/>
    <p:sldId id="619" r:id="rId50"/>
    <p:sldId id="620" r:id="rId51"/>
    <p:sldId id="581" r:id="rId52"/>
    <p:sldId id="582" r:id="rId53"/>
    <p:sldId id="623" r:id="rId54"/>
    <p:sldId id="584" r:id="rId55"/>
    <p:sldId id="585" r:id="rId56"/>
    <p:sldId id="624" r:id="rId57"/>
    <p:sldId id="587" r:id="rId58"/>
    <p:sldId id="588" r:id="rId59"/>
    <p:sldId id="592" r:id="rId60"/>
    <p:sldId id="572" r:id="rId61"/>
    <p:sldId id="513" r:id="rId62"/>
    <p:sldId id="511" r:id="rId63"/>
    <p:sldId id="512" r:id="rId64"/>
    <p:sldId id="552" r:id="rId65"/>
    <p:sldId id="617" r:id="rId66"/>
    <p:sldId id="535" r:id="rId67"/>
    <p:sldId id="555" r:id="rId68"/>
    <p:sldId id="536" r:id="rId69"/>
    <p:sldId id="567" r:id="rId70"/>
    <p:sldId id="332" r:id="rId71"/>
  </p:sldIdLst>
  <p:sldSz cx="9144000" cy="6858000" type="screen4x3"/>
  <p:notesSz cx="6858000" cy="9144000"/>
  <p:defaultText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82" userDrawn="1">
          <p15:clr>
            <a:srgbClr val="A4A3A4"/>
          </p15:clr>
        </p15:guide>
        <p15:guide id="2" pos="387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AE00"/>
    <a:srgbClr val="66679B"/>
    <a:srgbClr val="89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llanmörkt format 2 - Dekorfär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6852"/>
    <p:restoredTop sz="84230"/>
  </p:normalViewPr>
  <p:slideViewPr>
    <p:cSldViewPr snapToGrid="0" snapToObjects="1">
      <p:cViewPr varScale="1">
        <p:scale>
          <a:sx n="157" d="100"/>
          <a:sy n="157" d="100"/>
        </p:scale>
        <p:origin x="2440" y="176"/>
      </p:cViewPr>
      <p:guideLst>
        <p:guide orient="horz" pos="2682"/>
        <p:guide pos="3878"/>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61.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01949101-C184-2741-8AB2-73F0ADAA5A29}">
      <dgm:prSet phldrT="[Text]" custT="1"/>
      <dgm:spPr>
        <a:ln>
          <a:noFill/>
        </a:ln>
      </dgm:spPr>
      <dgm:t>
        <a:bodyPr/>
        <a:lstStyle/>
        <a:p>
          <a:r>
            <a:rPr lang="en-US" sz="1800" dirty="0"/>
            <a:t>Intermediary_file_1.txt</a:t>
          </a:r>
        </a:p>
      </dgm:t>
    </dgm:pt>
    <dgm:pt modelId="{78A767CC-1741-0843-965D-3CE4D9278F17}" type="parTrans" cxnId="{11850742-7AFC-654D-A3F3-2C271B8CD994}">
      <dgm:prSet/>
      <dgm:spPr/>
      <dgm:t>
        <a:bodyPr/>
        <a:lstStyle/>
        <a:p>
          <a:endParaRPr lang="en-US" sz="1800"/>
        </a:p>
      </dgm:t>
    </dgm:pt>
    <dgm:pt modelId="{C725EB90-7D6D-624F-BB6C-454205D07882}" type="sibTrans" cxnId="{11850742-7AFC-654D-A3F3-2C271B8CD994}">
      <dgm:prSet custT="1"/>
      <dgm:spPr/>
      <dgm:t>
        <a:bodyPr/>
        <a:lstStyle/>
        <a:p>
          <a:endParaRPr lang="en-US" sz="1800"/>
        </a:p>
      </dgm:t>
    </dgm:pt>
    <dgm:pt modelId="{3D0E4A71-3559-6F41-82EF-4399AAF3F665}">
      <dgm:prSet phldrT="[Text]" custT="1"/>
      <dgm:spPr/>
      <dgm:t>
        <a:bodyPr/>
        <a:lstStyle/>
        <a:p>
          <a:r>
            <a:rPr lang="en-US" sz="1800" dirty="0"/>
            <a:t>Process 2</a:t>
          </a:r>
        </a:p>
      </dgm:t>
    </dgm:pt>
    <dgm:pt modelId="{CE2C5B43-01EB-9247-8F63-33401C75BA22}" type="parTrans" cxnId="{1EB96A22-7123-344A-8E1E-305250BE80FE}">
      <dgm:prSet/>
      <dgm:spPr/>
      <dgm:t>
        <a:bodyPr/>
        <a:lstStyle/>
        <a:p>
          <a:endParaRPr lang="en-US" sz="1800"/>
        </a:p>
      </dgm:t>
    </dgm:pt>
    <dgm:pt modelId="{F46FD193-A56F-674B-A5EF-160928253438}" type="sibTrans" cxnId="{1EB96A22-7123-344A-8E1E-305250BE80FE}">
      <dgm:prSet custT="1"/>
      <dgm:spPr/>
      <dgm:t>
        <a:bodyPr/>
        <a:lstStyle/>
        <a:p>
          <a:endParaRPr lang="en-US" sz="1800"/>
        </a:p>
      </dgm:t>
    </dgm:pt>
    <dgm:pt modelId="{438F6A36-A432-B943-B012-9C9B9FA5A885}">
      <dgm:prSet phldrT="[Text]" custT="1"/>
      <dgm:spPr>
        <a:ln>
          <a:noFill/>
        </a:ln>
      </dgm:spPr>
      <dgm:t>
        <a:bodyPr/>
        <a:lstStyle/>
        <a:p>
          <a:r>
            <a:rPr lang="en-US" sz="1800" dirty="0"/>
            <a:t>Intermediary_file_2.csv</a:t>
          </a:r>
        </a:p>
      </dgm:t>
    </dgm:pt>
    <dgm:pt modelId="{1D533D93-C634-304E-8514-70CAF93F4945}" type="parTrans" cxnId="{4941676E-1CC8-734E-80B7-004A407D9D9E}">
      <dgm:prSet/>
      <dgm:spPr/>
      <dgm:t>
        <a:bodyPr/>
        <a:lstStyle/>
        <a:p>
          <a:endParaRPr lang="en-US" sz="1800"/>
        </a:p>
      </dgm:t>
    </dgm:pt>
    <dgm:pt modelId="{B949C7BA-55DA-7C4A-9A70-2C84ACBCF86B}" type="sibTrans" cxnId="{4941676E-1CC8-734E-80B7-004A407D9D9E}">
      <dgm:prSet custT="1"/>
      <dgm:spPr/>
      <dgm:t>
        <a:bodyPr/>
        <a:lstStyle/>
        <a:p>
          <a:endParaRPr lang="en-US" sz="1800"/>
        </a:p>
      </dgm:t>
    </dgm:pt>
    <dgm:pt modelId="{44CDF938-2425-FF4F-85B3-425F6EAB454E}">
      <dgm:prSet phldrT="[Text]" custT="1"/>
      <dgm:spPr>
        <a:noFill/>
        <a:ln>
          <a:noFill/>
        </a:ln>
      </dgm:spPr>
      <dgm:t>
        <a:bodyPr/>
        <a:lstStyle/>
        <a:p>
          <a:r>
            <a:rPr lang="en-US" sz="1800" dirty="0" err="1"/>
            <a:t>input_data.txt</a:t>
          </a:r>
          <a:endParaRPr lang="en-US" sz="1800" dirty="0"/>
        </a:p>
      </dgm:t>
    </dgm:pt>
    <dgm:pt modelId="{62E42C04-2EB1-6844-ABBB-2943F94AF1E4}" type="parTrans" cxnId="{104EA625-1EC7-564E-967E-F317A16F26A8}">
      <dgm:prSet/>
      <dgm:spPr/>
      <dgm:t>
        <a:bodyPr/>
        <a:lstStyle/>
        <a:p>
          <a:endParaRPr lang="sv-SE" sz="1800"/>
        </a:p>
      </dgm:t>
    </dgm:pt>
    <dgm:pt modelId="{172A6017-A754-1E42-B064-0DF06E4F17B6}" type="sibTrans" cxnId="{104EA625-1EC7-564E-967E-F317A16F26A8}">
      <dgm:prSet custT="1"/>
      <dgm:spPr/>
      <dgm:t>
        <a:bodyPr/>
        <a:lstStyle/>
        <a:p>
          <a:endParaRPr lang="sv-SE" sz="1800"/>
        </a:p>
      </dgm:t>
    </dgm:pt>
    <dgm:pt modelId="{B417EA5F-2296-A147-9FDF-EDA41B1E9EE9}">
      <dgm:prSet phldrT="[Text]" custT="1"/>
      <dgm:spPr>
        <a:noFill/>
      </dgm:spPr>
      <dgm:t>
        <a:bodyPr/>
        <a:lstStyle/>
        <a:p>
          <a:r>
            <a:rPr lang="en-US" sz="1800" dirty="0"/>
            <a:t>Process 1</a:t>
          </a:r>
        </a:p>
      </dgm:t>
    </dgm:pt>
    <dgm:pt modelId="{92C89E69-360A-3844-9404-2B808F1AEA27}" type="parTrans" cxnId="{E2AD8307-8605-E54F-8A5F-58BFD880C5C6}">
      <dgm:prSet/>
      <dgm:spPr/>
      <dgm:t>
        <a:bodyPr/>
        <a:lstStyle/>
        <a:p>
          <a:endParaRPr lang="sv-SE" sz="1800"/>
        </a:p>
      </dgm:t>
    </dgm:pt>
    <dgm:pt modelId="{0831C494-9D41-D543-B6BF-9E3F993709FF}" type="sibTrans" cxnId="{E2AD8307-8605-E54F-8A5F-58BFD880C5C6}">
      <dgm:prSet custT="1"/>
      <dgm:spPr/>
      <dgm:t>
        <a:bodyPr/>
        <a:lstStyle/>
        <a:p>
          <a:endParaRPr lang="sv-SE" sz="1800"/>
        </a:p>
      </dgm:t>
    </dgm:pt>
    <dgm:pt modelId="{44798558-176B-6F4B-9FE7-7F7032FE0C9E}">
      <dgm:prSet phldrT="[Text]" custT="1"/>
      <dgm:spPr/>
      <dgm:t>
        <a:bodyPr/>
        <a:lstStyle/>
        <a:p>
          <a:r>
            <a:rPr lang="en-US" sz="1800" dirty="0"/>
            <a:t>Process 3</a:t>
          </a:r>
        </a:p>
      </dgm:t>
    </dgm:pt>
    <dgm:pt modelId="{CE44453F-91F9-6046-BDCA-DD17076D6B75}" type="parTrans" cxnId="{84EE6328-6FB9-024D-A6B3-09EBD3A17162}">
      <dgm:prSet/>
      <dgm:spPr/>
      <dgm:t>
        <a:bodyPr/>
        <a:lstStyle/>
        <a:p>
          <a:endParaRPr lang="sv-SE" sz="1800"/>
        </a:p>
      </dgm:t>
    </dgm:pt>
    <dgm:pt modelId="{659C5ABF-4A05-C942-BFFC-AC6D006DB5F6}" type="sibTrans" cxnId="{84EE6328-6FB9-024D-A6B3-09EBD3A17162}">
      <dgm:prSet custT="1"/>
      <dgm:spPr/>
      <dgm:t>
        <a:bodyPr/>
        <a:lstStyle/>
        <a:p>
          <a:endParaRPr lang="sv-SE" sz="1800"/>
        </a:p>
      </dgm:t>
    </dgm:pt>
    <dgm:pt modelId="{C5F87254-BCF5-3645-A3B0-02A8EB420A59}">
      <dgm:prSet phldrT="[Text]" custT="1"/>
      <dgm:spPr>
        <a:ln>
          <a:noFill/>
        </a:ln>
      </dgm:spPr>
      <dgm:t>
        <a:bodyPr/>
        <a:lstStyle/>
        <a:p>
          <a:r>
            <a:rPr lang="en-US" sz="1800" dirty="0" err="1"/>
            <a:t>output.pdf</a:t>
          </a:r>
          <a:endParaRPr lang="en-US" sz="1800" dirty="0"/>
        </a:p>
      </dgm:t>
    </dgm:pt>
    <dgm:pt modelId="{BDFA2843-B6C2-BF42-85D5-84AE1CBF8E29}" type="parTrans" cxnId="{D3DEDDFF-2C02-0740-9345-4092BF0FA1FE}">
      <dgm:prSet/>
      <dgm:spPr/>
      <dgm:t>
        <a:bodyPr/>
        <a:lstStyle/>
        <a:p>
          <a:endParaRPr lang="sv-SE" sz="1800"/>
        </a:p>
      </dgm:t>
    </dgm:pt>
    <dgm:pt modelId="{9C5F5E2B-CFCA-0D4A-88D8-2A8DA7D87FFD}" type="sibTrans" cxnId="{D3DEDDFF-2C02-0740-9345-4092BF0FA1FE}">
      <dgm:prSet/>
      <dgm:spPr/>
      <dgm:t>
        <a:bodyPr/>
        <a:lstStyle/>
        <a:p>
          <a:endParaRPr lang="sv-SE" sz="1800"/>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7">
        <dgm:presLayoutVars>
          <dgm:bulletEnabled val="1"/>
        </dgm:presLayoutVars>
      </dgm:prSet>
      <dgm:spPr/>
    </dgm:pt>
    <dgm:pt modelId="{C9BF42DD-7B11-4E40-9497-E1EABD250674}" type="pres">
      <dgm:prSet presAssocID="{172A6017-A754-1E42-B064-0DF06E4F17B6}" presName="sibTrans" presStyleLbl="sibTrans2D1" presStyleIdx="0" presStyleCnt="6"/>
      <dgm:spPr/>
    </dgm:pt>
    <dgm:pt modelId="{03BB3DEF-D1DA-CC40-A4C5-4165E063959D}" type="pres">
      <dgm:prSet presAssocID="{172A6017-A754-1E42-B064-0DF06E4F17B6}" presName="connectorText" presStyleLbl="sibTrans2D1" presStyleIdx="0" presStyleCnt="6"/>
      <dgm:spPr/>
    </dgm:pt>
    <dgm:pt modelId="{FA156E63-B30A-234D-BA80-F46C365C0D70}" type="pres">
      <dgm:prSet presAssocID="{B417EA5F-2296-A147-9FDF-EDA41B1E9EE9}" presName="node" presStyleLbl="node1" presStyleIdx="1" presStyleCnt="7">
        <dgm:presLayoutVars>
          <dgm:bulletEnabled val="1"/>
        </dgm:presLayoutVars>
      </dgm:prSet>
      <dgm:spPr/>
    </dgm:pt>
    <dgm:pt modelId="{D863175A-CB6F-F44E-AC77-7A9B2760E9F8}" type="pres">
      <dgm:prSet presAssocID="{0831C494-9D41-D543-B6BF-9E3F993709FF}" presName="sibTrans" presStyleLbl="sibTrans2D1" presStyleIdx="1" presStyleCnt="6"/>
      <dgm:spPr/>
    </dgm:pt>
    <dgm:pt modelId="{1B1CC1B9-2FB7-E248-94AA-93A72202CAE6}" type="pres">
      <dgm:prSet presAssocID="{0831C494-9D41-D543-B6BF-9E3F993709FF}" presName="connectorText" presStyleLbl="sibTrans2D1" presStyleIdx="1" presStyleCnt="6"/>
      <dgm:spPr/>
    </dgm:pt>
    <dgm:pt modelId="{E1F446B3-B727-EA49-9EF8-8A50A4B3721B}" type="pres">
      <dgm:prSet presAssocID="{01949101-C184-2741-8AB2-73F0ADAA5A29}" presName="node" presStyleLbl="node1" presStyleIdx="2" presStyleCnt="7" custScaleX="158056">
        <dgm:presLayoutVars>
          <dgm:bulletEnabled val="1"/>
        </dgm:presLayoutVars>
      </dgm:prSet>
      <dgm:spPr/>
    </dgm:pt>
    <dgm:pt modelId="{06ABA543-87B7-1149-AE03-CE7AB948660B}" type="pres">
      <dgm:prSet presAssocID="{C725EB90-7D6D-624F-BB6C-454205D07882}" presName="sibTrans" presStyleLbl="sibTrans2D1" presStyleIdx="2" presStyleCnt="6"/>
      <dgm:spPr/>
    </dgm:pt>
    <dgm:pt modelId="{E15431FA-FA94-E341-9541-E57B1DBDA9AA}" type="pres">
      <dgm:prSet presAssocID="{C725EB90-7D6D-624F-BB6C-454205D07882}" presName="connectorText" presStyleLbl="sibTrans2D1" presStyleIdx="2" presStyleCnt="6"/>
      <dgm:spPr/>
    </dgm:pt>
    <dgm:pt modelId="{D4F55BBC-0AA4-9048-B86F-661F429757BB}" type="pres">
      <dgm:prSet presAssocID="{3D0E4A71-3559-6F41-82EF-4399AAF3F665}" presName="node" presStyleLbl="node1" presStyleIdx="3" presStyleCnt="7">
        <dgm:presLayoutVars>
          <dgm:bulletEnabled val="1"/>
        </dgm:presLayoutVars>
      </dgm:prSet>
      <dgm:spPr/>
    </dgm:pt>
    <dgm:pt modelId="{8101AA47-DDA9-A447-BE9D-4492B028B7B4}" type="pres">
      <dgm:prSet presAssocID="{F46FD193-A56F-674B-A5EF-160928253438}" presName="sibTrans" presStyleLbl="sibTrans2D1" presStyleIdx="3" presStyleCnt="6"/>
      <dgm:spPr/>
    </dgm:pt>
    <dgm:pt modelId="{8E843A19-0EC6-464F-90BE-A670AA2F0661}" type="pres">
      <dgm:prSet presAssocID="{F46FD193-A56F-674B-A5EF-160928253438}" presName="connectorText" presStyleLbl="sibTrans2D1" presStyleIdx="3" presStyleCnt="6"/>
      <dgm:spPr/>
    </dgm:pt>
    <dgm:pt modelId="{428727D4-D257-D543-A8BE-83021F6A69D0}" type="pres">
      <dgm:prSet presAssocID="{438F6A36-A432-B943-B012-9C9B9FA5A885}" presName="node" presStyleLbl="node1" presStyleIdx="4" presStyleCnt="7" custScaleX="158056">
        <dgm:presLayoutVars>
          <dgm:bulletEnabled val="1"/>
        </dgm:presLayoutVars>
      </dgm:prSet>
      <dgm:spPr/>
    </dgm:pt>
    <dgm:pt modelId="{3FB1ABA6-9860-DF42-941A-31CADEF69D4F}" type="pres">
      <dgm:prSet presAssocID="{B949C7BA-55DA-7C4A-9A70-2C84ACBCF86B}" presName="sibTrans" presStyleLbl="sibTrans2D1" presStyleIdx="4" presStyleCnt="6"/>
      <dgm:spPr/>
    </dgm:pt>
    <dgm:pt modelId="{6B4FB42D-6842-C44A-A546-82DBAAA698CA}" type="pres">
      <dgm:prSet presAssocID="{B949C7BA-55DA-7C4A-9A70-2C84ACBCF86B}" presName="connectorText" presStyleLbl="sibTrans2D1" presStyleIdx="4" presStyleCnt="6"/>
      <dgm:spPr/>
    </dgm:pt>
    <dgm:pt modelId="{AE1A5D09-DD17-3A44-A0BD-238AC470C405}" type="pres">
      <dgm:prSet presAssocID="{44798558-176B-6F4B-9FE7-7F7032FE0C9E}" presName="node" presStyleLbl="node1" presStyleIdx="5" presStyleCnt="7">
        <dgm:presLayoutVars>
          <dgm:bulletEnabled val="1"/>
        </dgm:presLayoutVars>
      </dgm:prSet>
      <dgm:spPr/>
    </dgm:pt>
    <dgm:pt modelId="{425D69B2-EFB1-4144-AE49-351BB670BA4D}" type="pres">
      <dgm:prSet presAssocID="{659C5ABF-4A05-C942-BFFC-AC6D006DB5F6}" presName="sibTrans" presStyleLbl="sibTrans2D1" presStyleIdx="5" presStyleCnt="6"/>
      <dgm:spPr/>
    </dgm:pt>
    <dgm:pt modelId="{C2B7D453-F214-3942-B91E-8C69FACCC816}" type="pres">
      <dgm:prSet presAssocID="{659C5ABF-4A05-C942-BFFC-AC6D006DB5F6}" presName="connectorText" presStyleLbl="sibTrans2D1" presStyleIdx="5" presStyleCnt="6"/>
      <dgm:spPr/>
    </dgm:pt>
    <dgm:pt modelId="{020AAF12-9014-4348-9059-E8F4128A7ACB}" type="pres">
      <dgm:prSet presAssocID="{C5F87254-BCF5-3645-A3B0-02A8EB420A59}" presName="node" presStyleLbl="node1" presStyleIdx="6" presStyleCnt="7">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3"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84EE6328-6FB9-024D-A6B3-09EBD3A17162}" srcId="{033269AF-3438-AD40-AE99-E85C4961387D}" destId="{44798558-176B-6F4B-9FE7-7F7032FE0C9E}" srcOrd="5" destOrd="0" parTransId="{CE44453F-91F9-6046-BDCA-DD17076D6B75}" sibTransId="{659C5ABF-4A05-C942-BFFC-AC6D006DB5F6}"/>
    <dgm:cxn modelId="{8B549B2D-1FFD-D54F-8955-1A473AAB1A61}" type="presOf" srcId="{659C5ABF-4A05-C942-BFFC-AC6D006DB5F6}" destId="{C2B7D453-F214-3942-B91E-8C69FACCC816}" srcOrd="1" destOrd="0" presId="urn:microsoft.com/office/officeart/2005/8/layout/process2"/>
    <dgm:cxn modelId="{7B65F72F-59AC-9A42-85C6-409B36C64F29}" type="presOf" srcId="{B417EA5F-2296-A147-9FDF-EDA41B1E9EE9}" destId="{FA156E63-B30A-234D-BA80-F46C365C0D70}" srcOrd="0" destOrd="0" presId="urn:microsoft.com/office/officeart/2005/8/layout/process2"/>
    <dgm:cxn modelId="{28384B32-17D7-1D45-89B9-479A86553B8D}" type="presOf" srcId="{44798558-176B-6F4B-9FE7-7F7032FE0C9E}" destId="{AE1A5D09-DD17-3A44-A0BD-238AC470C405}"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38F9204C-8BB7-FC43-8BAD-031B13B31D33}" type="presOf" srcId="{C725EB90-7D6D-624F-BB6C-454205D07882}" destId="{E15431FA-FA94-E341-9541-E57B1DBDA9AA}" srcOrd="1" destOrd="0" presId="urn:microsoft.com/office/officeart/2005/8/layout/process2"/>
    <dgm:cxn modelId="{10769A50-1ED4-0443-995D-9AEF0228F97A}" type="presOf" srcId="{C5F87254-BCF5-3645-A3B0-02A8EB420A59}" destId="{020AAF12-9014-4348-9059-E8F4128A7ACB}"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4"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F15FED91-1354-2B4F-B94F-99A32B37B075}" type="presOf" srcId="{01949101-C184-2741-8AB2-73F0ADAA5A29}" destId="{E1F446B3-B727-EA49-9EF8-8A50A4B3721B}" srcOrd="0" destOrd="0" presId="urn:microsoft.com/office/officeart/2005/8/layout/process2"/>
    <dgm:cxn modelId="{346942A8-2D33-CB44-90FF-97B51E68D794}" type="presOf" srcId="{C725EB90-7D6D-624F-BB6C-454205D07882}" destId="{06ABA543-87B7-1149-AE03-CE7AB948660B}" srcOrd="0" destOrd="0" presId="urn:microsoft.com/office/officeart/2005/8/layout/process2"/>
    <dgm:cxn modelId="{F03BCFB4-B5CF-294F-92E0-9BB1C6853314}" type="presOf" srcId="{659C5ABF-4A05-C942-BFFC-AC6D006DB5F6}" destId="{425D69B2-EFB1-4144-AE49-351BB670BA4D}"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95B920DD-4DAB-A449-8FD0-78B865327785}" type="presOf" srcId="{B949C7BA-55DA-7C4A-9A70-2C84ACBCF86B}" destId="{6B4FB42D-6842-C44A-A546-82DBAAA698CA}" srcOrd="1" destOrd="0" presId="urn:microsoft.com/office/officeart/2005/8/layout/process2"/>
    <dgm:cxn modelId="{5BBF26DD-45C1-C34D-B9D1-5F0D0F62BED0}" type="presOf" srcId="{B949C7BA-55DA-7C4A-9A70-2C84ACBCF86B}" destId="{3FB1ABA6-9860-DF42-941A-31CADEF69D4F}"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D3DEDDFF-2C02-0740-9345-4092BF0FA1FE}" srcId="{033269AF-3438-AD40-AE99-E85C4961387D}" destId="{C5F87254-BCF5-3645-A3B0-02A8EB420A59}" srcOrd="6" destOrd="0" parTransId="{BDFA2843-B6C2-BF42-85D5-84AE1CBF8E29}" sibTransId="{9C5F5E2B-CFCA-0D4A-88D8-2A8DA7D87FFD}"/>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E119E387-343E-3948-B5EA-E73DABA60ABE}" type="presParOf" srcId="{8C5748C0-5B17-A049-97F2-D3797F152837}" destId="{E1F446B3-B727-EA49-9EF8-8A50A4B3721B}" srcOrd="4" destOrd="0" presId="urn:microsoft.com/office/officeart/2005/8/layout/process2"/>
    <dgm:cxn modelId="{3C5BB7AF-D49D-7D4A-A872-E6B6855288D5}" type="presParOf" srcId="{8C5748C0-5B17-A049-97F2-D3797F152837}" destId="{06ABA543-87B7-1149-AE03-CE7AB948660B}" srcOrd="5" destOrd="0" presId="urn:microsoft.com/office/officeart/2005/8/layout/process2"/>
    <dgm:cxn modelId="{23FC79B7-0C75-064D-B64B-567B8F866F8E}" type="presParOf" srcId="{06ABA543-87B7-1149-AE03-CE7AB948660B}" destId="{E15431FA-FA94-E341-9541-E57B1DBDA9AA}" srcOrd="0" destOrd="0" presId="urn:microsoft.com/office/officeart/2005/8/layout/process2"/>
    <dgm:cxn modelId="{6226463C-580D-6D43-AD32-1A5E4CE08887}" type="presParOf" srcId="{8C5748C0-5B17-A049-97F2-D3797F152837}" destId="{D4F55BBC-0AA4-9048-B86F-661F429757BB}" srcOrd="6" destOrd="0" presId="urn:microsoft.com/office/officeart/2005/8/layout/process2"/>
    <dgm:cxn modelId="{672C6B15-9F69-F646-A0FF-033672372B2A}" type="presParOf" srcId="{8C5748C0-5B17-A049-97F2-D3797F152837}" destId="{8101AA47-DDA9-A447-BE9D-4492B028B7B4}" srcOrd="7"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8" destOrd="0" presId="urn:microsoft.com/office/officeart/2005/8/layout/process2"/>
    <dgm:cxn modelId="{2541B854-FCDF-FE44-9348-C298C343A7FA}" type="presParOf" srcId="{8C5748C0-5B17-A049-97F2-D3797F152837}" destId="{3FB1ABA6-9860-DF42-941A-31CADEF69D4F}" srcOrd="9" destOrd="0" presId="urn:microsoft.com/office/officeart/2005/8/layout/process2"/>
    <dgm:cxn modelId="{3C87BA20-8F23-1D47-9796-3B905DBEE0B1}" type="presParOf" srcId="{3FB1ABA6-9860-DF42-941A-31CADEF69D4F}" destId="{6B4FB42D-6842-C44A-A546-82DBAAA698CA}" srcOrd="0" destOrd="0" presId="urn:microsoft.com/office/officeart/2005/8/layout/process2"/>
    <dgm:cxn modelId="{B24834FC-538A-5846-A5D2-B75919B089E8}" type="presParOf" srcId="{8C5748C0-5B17-A049-97F2-D3797F152837}" destId="{AE1A5D09-DD17-3A44-A0BD-238AC470C405}" srcOrd="10" destOrd="0" presId="urn:microsoft.com/office/officeart/2005/8/layout/process2"/>
    <dgm:cxn modelId="{AED46955-EE84-6A49-AB6D-62B9D4957824}" type="presParOf" srcId="{8C5748C0-5B17-A049-97F2-D3797F152837}" destId="{425D69B2-EFB1-4144-AE49-351BB670BA4D}" srcOrd="11" destOrd="0" presId="urn:microsoft.com/office/officeart/2005/8/layout/process2"/>
    <dgm:cxn modelId="{2B5C9825-A22B-684A-A117-CE7261D86C92}" type="presParOf" srcId="{425D69B2-EFB1-4144-AE49-351BB670BA4D}" destId="{C2B7D453-F214-3942-B91E-8C69FACCC816}" srcOrd="0" destOrd="0" presId="urn:microsoft.com/office/officeart/2005/8/layout/process2"/>
    <dgm:cxn modelId="{27D1AD00-D177-274A-8802-CA7D7FAC056B}" type="presParOf" srcId="{8C5748C0-5B17-A049-97F2-D3797F152837}" destId="{020AAF12-9014-4348-9059-E8F4128A7ACB}" srcOrd="12"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solidFill>
          <a:schemeClr val="bg1"/>
        </a:solid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tyle>
          <a:lnRef idx="2">
            <a:schemeClr val="accent1"/>
          </a:lnRef>
          <a:fillRef idx="1">
            <a:schemeClr val="lt1"/>
          </a:fillRef>
          <a:effectRef idx="0">
            <a:schemeClr val="accent1"/>
          </a:effectRef>
          <a:fontRef idx="minor">
            <a:schemeClr val="dk1"/>
          </a:fontRef>
        </dgm:style>
      </dgm:prSet>
      <dgm:spPr>
        <a:ln/>
      </dgm:spPr>
      <dgm:t>
        <a:bodyPr/>
        <a:lstStyle/>
        <a:p>
          <a:r>
            <a:rPr lang="en-US" baseline="0" dirty="0"/>
            <a:t>Variant calling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solidFill>
          <a:srgbClr val="89AE00"/>
        </a:solidFill>
      </dgm:spPr>
      <dgm:t>
        <a:bodyPr/>
        <a:lstStyle/>
        <a:p>
          <a:r>
            <a:rPr lang="en-US" dirty="0"/>
            <a:t>Alignment</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91E8EF2C-C745-E743-A820-455919B713B3}">
      <dgm:prSet phldrT="[Text]"/>
      <dgm:spPr>
        <a:ln>
          <a:noFill/>
        </a:ln>
      </dgm:spPr>
      <dgm:t>
        <a:bodyPr/>
        <a:lstStyle/>
        <a:p>
          <a:r>
            <a:rPr lang="sv-SE" b="0" i="0" u="none" dirty="0"/>
            <a:t>HG00097</a:t>
          </a:r>
          <a:r>
            <a:rPr lang="en-US" dirty="0"/>
            <a:t>.</a:t>
          </a:r>
          <a:r>
            <a:rPr lang="en-US" dirty="0" err="1"/>
            <a:t>vcf</a:t>
          </a:r>
          <a:endParaRPr lang="en-US" dirty="0"/>
        </a:p>
      </dgm:t>
    </dgm:pt>
    <dgm:pt modelId="{7C0349A9-C91D-8F4E-A727-560E17BFE790}" type="parTrans" cxnId="{7EA51FAA-13FC-B14F-B0A2-1EB6DB36D574}">
      <dgm:prSet/>
      <dgm:spPr/>
      <dgm:t>
        <a:bodyPr/>
        <a:lstStyle/>
        <a:p>
          <a:endParaRPr lang="sv-SE"/>
        </a:p>
      </dgm:t>
    </dgm:pt>
    <dgm:pt modelId="{B5E046C1-D247-CD4A-81A5-C92C521FE9A0}" type="sibTrans" cxnId="{7EA51FAA-13FC-B14F-B0A2-1EB6DB36D574}">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86E9699D-C5F9-4E44-B1C0-986B52C2D293}" type="pres">
      <dgm:prSet presAssocID="{B949C7BA-55DA-7C4A-9A70-2C84ACBCF86B}" presName="sibTrans" presStyleLbl="sibTrans2D1" presStyleIdx="3" presStyleCnt="4"/>
      <dgm:spPr/>
    </dgm:pt>
    <dgm:pt modelId="{25C08FAD-F8C6-7342-8439-6A1DA31F5E4B}" type="pres">
      <dgm:prSet presAssocID="{B949C7BA-55DA-7C4A-9A70-2C84ACBCF86B}" presName="connectorText" presStyleLbl="sibTrans2D1" presStyleIdx="3" presStyleCnt="4"/>
      <dgm:spPr/>
    </dgm:pt>
    <dgm:pt modelId="{591960D2-A7A4-DC49-B26A-61208A5B5EC4}" type="pres">
      <dgm:prSet presAssocID="{91E8EF2C-C745-E743-A820-455919B713B3}"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9C476BA7-8BD1-CD47-A670-AC86A8FC1318}" type="presOf" srcId="{B949C7BA-55DA-7C4A-9A70-2C84ACBCF86B}" destId="{25C08FAD-F8C6-7342-8439-6A1DA31F5E4B}" srcOrd="1" destOrd="0" presId="urn:microsoft.com/office/officeart/2005/8/layout/process2"/>
    <dgm:cxn modelId="{7EA51FAA-13FC-B14F-B0A2-1EB6DB36D574}" srcId="{033269AF-3438-AD40-AE99-E85C4961387D}" destId="{91E8EF2C-C745-E743-A820-455919B713B3}" srcOrd="4" destOrd="0" parTransId="{7C0349A9-C91D-8F4E-A727-560E17BFE790}" sibTransId="{B5E046C1-D247-CD4A-81A5-C92C521FE9A0}"/>
    <dgm:cxn modelId="{D4E50AB1-2DAD-8E44-9E2E-F8032FAB6E2E}" type="presOf" srcId="{91E8EF2C-C745-E743-A820-455919B713B3}" destId="{591960D2-A7A4-DC49-B26A-61208A5B5EC4}" srcOrd="0" destOrd="0" presId="urn:microsoft.com/office/officeart/2005/8/layout/process2"/>
    <dgm:cxn modelId="{288247B5-3290-AF47-B258-CFD5740A8139}" type="presOf" srcId="{B949C7BA-55DA-7C4A-9A70-2C84ACBCF86B}" destId="{86E9699D-C5F9-4E44-B1C0-986B52C2D293}"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99C00444-661A-0F4C-AA17-0D2EE451C25B}" type="presParOf" srcId="{8C5748C0-5B17-A049-97F2-D3797F152837}" destId="{86E9699D-C5F9-4E44-B1C0-986B52C2D293}" srcOrd="7" destOrd="0" presId="urn:microsoft.com/office/officeart/2005/8/layout/process2"/>
    <dgm:cxn modelId="{F2051E90-320D-6A40-8D69-97A7A608071F}" type="presParOf" srcId="{86E9699D-C5F9-4E44-B1C0-986B52C2D293}" destId="{25C08FAD-F8C6-7342-8439-6A1DA31F5E4B}" srcOrd="0" destOrd="0" presId="urn:microsoft.com/office/officeart/2005/8/layout/process2"/>
    <dgm:cxn modelId="{A7382341-9125-0E47-B6D7-A99F93000A76}" type="presParOf" srcId="{8C5748C0-5B17-A049-97F2-D3797F152837}" destId="{591960D2-A7A4-DC49-B26A-61208A5B5EC4}"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no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solidFill>
          <a:srgbClr val="89AE00"/>
        </a:solidFill>
        <a:ln>
          <a:noFill/>
        </a:ln>
      </dgm:spPr>
      <dgm:t>
        <a:bodyPr/>
        <a:lstStyle/>
        <a:p>
          <a:r>
            <a:rPr lang="en-US" baseline="0" dirty="0"/>
            <a:t>Variant calling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noFill/>
      </dgm:spPr>
      <dgm:t>
        <a:bodyPr/>
        <a:lstStyle/>
        <a:p>
          <a:r>
            <a:rPr lang="en-US" dirty="0"/>
            <a:t>Alignment</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C429ADE6-26B7-7443-966A-94972F73AA6C}">
      <dgm:prSet phldrT="[Text]"/>
      <dgm:spPr>
        <a:ln>
          <a:noFill/>
        </a:ln>
      </dgm:spPr>
      <dgm:t>
        <a:bodyPr/>
        <a:lstStyle/>
        <a:p>
          <a:r>
            <a:rPr lang="sv-SE" b="0" i="0" u="none" dirty="0"/>
            <a:t>HG00097</a:t>
          </a:r>
          <a:r>
            <a:rPr lang="en-US" dirty="0"/>
            <a:t>.</a:t>
          </a:r>
          <a:r>
            <a:rPr lang="en-US" dirty="0" err="1"/>
            <a:t>vcf</a:t>
          </a:r>
          <a:endParaRPr lang="en-US" dirty="0"/>
        </a:p>
      </dgm:t>
    </dgm:pt>
    <dgm:pt modelId="{DE4E6B94-C9BA-4E49-AE54-7AFEB250F33A}" type="parTrans" cxnId="{912E8D8D-F4B6-AF4D-84DC-04EB017A2DFF}">
      <dgm:prSet/>
      <dgm:spPr/>
      <dgm:t>
        <a:bodyPr/>
        <a:lstStyle/>
        <a:p>
          <a:endParaRPr lang="sv-SE"/>
        </a:p>
      </dgm:t>
    </dgm:pt>
    <dgm:pt modelId="{AE415D09-78B4-A648-A3D0-85498EA3180B}" type="sibTrans" cxnId="{912E8D8D-F4B6-AF4D-84DC-04EB017A2DFF}">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A40882C2-5303-754F-8227-3E06D42C1B5F}" type="pres">
      <dgm:prSet presAssocID="{B949C7BA-55DA-7C4A-9A70-2C84ACBCF86B}" presName="sibTrans" presStyleLbl="sibTrans2D1" presStyleIdx="3" presStyleCnt="4"/>
      <dgm:spPr/>
    </dgm:pt>
    <dgm:pt modelId="{7ACC4AE4-62C3-1E4C-9E13-DFB22F3FADF6}" type="pres">
      <dgm:prSet presAssocID="{B949C7BA-55DA-7C4A-9A70-2C84ACBCF86B}" presName="connectorText" presStyleLbl="sibTrans2D1" presStyleIdx="3" presStyleCnt="4"/>
      <dgm:spPr/>
    </dgm:pt>
    <dgm:pt modelId="{3C650B5D-7D89-434A-9B76-663633D3077A}" type="pres">
      <dgm:prSet presAssocID="{C429ADE6-26B7-7443-966A-94972F73AA6C}"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912E8D8D-F4B6-AF4D-84DC-04EB017A2DFF}" srcId="{033269AF-3438-AD40-AE99-E85C4961387D}" destId="{C429ADE6-26B7-7443-966A-94972F73AA6C}" srcOrd="4" destOrd="0" parTransId="{DE4E6B94-C9BA-4E49-AE54-7AFEB250F33A}" sibTransId="{AE415D09-78B4-A648-A3D0-85498EA3180B}"/>
    <dgm:cxn modelId="{B376858F-C479-0C47-9E23-306162A3B267}" type="presOf" srcId="{172A6017-A754-1E42-B064-0DF06E4F17B6}" destId="{C9BF42DD-7B11-4E40-9497-E1EABD250674}" srcOrd="0" destOrd="0" presId="urn:microsoft.com/office/officeart/2005/8/layout/process2"/>
    <dgm:cxn modelId="{A3DE24BE-BB67-3144-8B32-0AB41F792DAF}" type="presOf" srcId="{B949C7BA-55DA-7C4A-9A70-2C84ACBCF86B}" destId="{7ACC4AE4-62C3-1E4C-9E13-DFB22F3FADF6}" srcOrd="1"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966F03DD-C3A0-4E43-9830-CCB9D0ADBF9A}" type="presOf" srcId="{C429ADE6-26B7-7443-966A-94972F73AA6C}" destId="{3C650B5D-7D89-434A-9B76-663633D3077A}"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A1222BF1-B2A3-3149-B65F-93E3C4434DEF}" type="presOf" srcId="{B949C7BA-55DA-7C4A-9A70-2C84ACBCF86B}" destId="{A40882C2-5303-754F-8227-3E06D42C1B5F}"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B32C1803-14C6-144D-93FC-866F29F0BBAE}" type="presParOf" srcId="{8C5748C0-5B17-A049-97F2-D3797F152837}" destId="{A40882C2-5303-754F-8227-3E06D42C1B5F}" srcOrd="7" destOrd="0" presId="urn:microsoft.com/office/officeart/2005/8/layout/process2"/>
    <dgm:cxn modelId="{36C9081E-3493-E243-A172-8B123C685A20}" type="presParOf" srcId="{A40882C2-5303-754F-8227-3E06D42C1B5F}" destId="{7ACC4AE4-62C3-1E4C-9E13-DFB22F3FADF6}" srcOrd="0" destOrd="0" presId="urn:microsoft.com/office/officeart/2005/8/layout/process2"/>
    <dgm:cxn modelId="{87E6FBF4-14FD-8A45-8B7D-65D064504CCB}" type="presParOf" srcId="{8C5748C0-5B17-A049-97F2-D3797F152837}" destId="{3C650B5D-7D89-434A-9B76-663633D3077A}"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solidFill>
          <a:schemeClr val="bg1"/>
        </a:solid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ln>
          <a:solidFill>
            <a:srgbClr val="89AE00"/>
          </a:solidFill>
        </a:ln>
      </dgm:spPr>
      <dgm:t>
        <a:bodyPr/>
        <a:lstStyle/>
        <a:p>
          <a:r>
            <a:rPr lang="en-US" baseline="0" dirty="0" err="1"/>
            <a:t>HaplotypeCaller</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solidFill>
          <a:schemeClr val="bg1"/>
        </a:solidFill>
      </dgm:spPr>
      <dgm:t>
        <a:bodyPr/>
        <a:lstStyle/>
        <a:p>
          <a:r>
            <a:rPr lang="en-US" dirty="0"/>
            <a:t>BWA mem</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A9D78C8D-C7DA-D24A-A185-B9D4F3569020}">
      <dgm:prSet phldrT="[Text]"/>
      <dgm:spPr>
        <a:ln>
          <a:noFill/>
        </a:ln>
      </dgm:spPr>
      <dgm:t>
        <a:bodyPr/>
        <a:lstStyle/>
        <a:p>
          <a:r>
            <a:rPr lang="sv-SE" b="0" i="0" u="none" dirty="0"/>
            <a:t>HG00097</a:t>
          </a:r>
          <a:r>
            <a:rPr lang="en-US" dirty="0"/>
            <a:t>.</a:t>
          </a:r>
          <a:r>
            <a:rPr lang="en-US" dirty="0" err="1"/>
            <a:t>vcf</a:t>
          </a:r>
          <a:endParaRPr lang="en-US" dirty="0"/>
        </a:p>
      </dgm:t>
    </dgm:pt>
    <dgm:pt modelId="{D748B4F6-7D52-CC41-B53F-C130A31A95CF}" type="parTrans" cxnId="{AE3D96AA-CCAC-BB4E-9B3F-8FB0B15CAF56}">
      <dgm:prSet/>
      <dgm:spPr/>
      <dgm:t>
        <a:bodyPr/>
        <a:lstStyle/>
        <a:p>
          <a:endParaRPr lang="sv-SE"/>
        </a:p>
      </dgm:t>
    </dgm:pt>
    <dgm:pt modelId="{EC379748-A0DC-0747-B2A3-D1E7C8696DBC}" type="sibTrans" cxnId="{AE3D96AA-CCAC-BB4E-9B3F-8FB0B15CAF56}">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2D3D5A02-249C-6F4E-97BF-DAF5E97B2CB0}" type="pres">
      <dgm:prSet presAssocID="{B949C7BA-55DA-7C4A-9A70-2C84ACBCF86B}" presName="sibTrans" presStyleLbl="sibTrans2D1" presStyleIdx="3" presStyleCnt="4"/>
      <dgm:spPr/>
    </dgm:pt>
    <dgm:pt modelId="{32803816-2935-F74C-99A3-2B3EACBF402B}" type="pres">
      <dgm:prSet presAssocID="{B949C7BA-55DA-7C4A-9A70-2C84ACBCF86B}" presName="connectorText" presStyleLbl="sibTrans2D1" presStyleIdx="3" presStyleCnt="4"/>
      <dgm:spPr/>
    </dgm:pt>
    <dgm:pt modelId="{83DD6050-A8F1-B345-97F3-B84086A453D8}" type="pres">
      <dgm:prSet presAssocID="{A9D78C8D-C7DA-D24A-A185-B9D4F3569020}"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FA245765-7D9A-624C-9922-5FD3E9721FC8}" type="presOf" srcId="{B949C7BA-55DA-7C4A-9A70-2C84ACBCF86B}" destId="{2D3D5A02-249C-6F4E-97BF-DAF5E97B2CB0}"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AE3D96AA-CCAC-BB4E-9B3F-8FB0B15CAF56}" srcId="{033269AF-3438-AD40-AE99-E85C4961387D}" destId="{A9D78C8D-C7DA-D24A-A185-B9D4F3569020}" srcOrd="4" destOrd="0" parTransId="{D748B4F6-7D52-CC41-B53F-C130A31A95CF}" sibTransId="{EC379748-A0DC-0747-B2A3-D1E7C8696DBC}"/>
    <dgm:cxn modelId="{40D66BAD-5E53-CE48-A238-2A0F35F19673}" type="presOf" srcId="{B949C7BA-55DA-7C4A-9A70-2C84ACBCF86B}" destId="{32803816-2935-F74C-99A3-2B3EACBF402B}" srcOrd="1" destOrd="0" presId="urn:microsoft.com/office/officeart/2005/8/layout/process2"/>
    <dgm:cxn modelId="{BF5AAFB8-6130-1B44-A279-2E433351575B}" type="presOf" srcId="{A9D78C8D-C7DA-D24A-A185-B9D4F3569020}" destId="{83DD6050-A8F1-B345-97F3-B84086A453D8}"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3F8A6964-D870-9B4A-BC84-58AAE55AD53F}" type="presParOf" srcId="{8C5748C0-5B17-A049-97F2-D3797F152837}" destId="{2D3D5A02-249C-6F4E-97BF-DAF5E97B2CB0}" srcOrd="7" destOrd="0" presId="urn:microsoft.com/office/officeart/2005/8/layout/process2"/>
    <dgm:cxn modelId="{E1032A0D-644C-DD4C-98B4-596B7E1F40FB}" type="presParOf" srcId="{2D3D5A02-249C-6F4E-97BF-DAF5E97B2CB0}" destId="{32803816-2935-F74C-99A3-2B3EACBF402B}" srcOrd="0" destOrd="0" presId="urn:microsoft.com/office/officeart/2005/8/layout/process2"/>
    <dgm:cxn modelId="{A8D7DFB9-5D24-D342-AF27-549B10115D5D}" type="presParOf" srcId="{8C5748C0-5B17-A049-97F2-D3797F152837}" destId="{83DD6050-A8F1-B345-97F3-B84086A453D8}"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953931" y="2963"/>
          <a:ext cx="1940487" cy="485121"/>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input_data.txt</a:t>
          </a:r>
          <a:endParaRPr lang="en-US" sz="1800" kern="1200" dirty="0"/>
        </a:p>
      </dsp:txBody>
      <dsp:txXfrm>
        <a:off x="1968140" y="17172"/>
        <a:ext cx="1912069" cy="456703"/>
      </dsp:txXfrm>
    </dsp:sp>
    <dsp:sp modelId="{C9BF42DD-7B11-4E40-9497-E1EABD250674}">
      <dsp:nvSpPr>
        <dsp:cNvPr id="0" name=""/>
        <dsp:cNvSpPr/>
      </dsp:nvSpPr>
      <dsp:spPr>
        <a:xfrm rot="5400000">
          <a:off x="2833214" y="500213"/>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sv-SE" sz="1800" kern="1200"/>
        </a:p>
      </dsp:txBody>
      <dsp:txXfrm rot="-5400000">
        <a:off x="2858683" y="518405"/>
        <a:ext cx="130982" cy="127344"/>
      </dsp:txXfrm>
    </dsp:sp>
    <dsp:sp modelId="{FA156E63-B30A-234D-BA80-F46C365C0D70}">
      <dsp:nvSpPr>
        <dsp:cNvPr id="0" name=""/>
        <dsp:cNvSpPr/>
      </dsp:nvSpPr>
      <dsp:spPr>
        <a:xfrm>
          <a:off x="1953931" y="730646"/>
          <a:ext cx="1940487" cy="485121"/>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1</a:t>
          </a:r>
        </a:p>
      </dsp:txBody>
      <dsp:txXfrm>
        <a:off x="1968140" y="744855"/>
        <a:ext cx="1912069" cy="456703"/>
      </dsp:txXfrm>
    </dsp:sp>
    <dsp:sp modelId="{D863175A-CB6F-F44E-AC77-7A9B2760E9F8}">
      <dsp:nvSpPr>
        <dsp:cNvPr id="0" name=""/>
        <dsp:cNvSpPr/>
      </dsp:nvSpPr>
      <dsp:spPr>
        <a:xfrm rot="5400000">
          <a:off x="2833214" y="1227896"/>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sv-SE" sz="1800" kern="1200"/>
        </a:p>
      </dsp:txBody>
      <dsp:txXfrm rot="-5400000">
        <a:off x="2858683" y="1246088"/>
        <a:ext cx="130982" cy="127344"/>
      </dsp:txXfrm>
    </dsp:sp>
    <dsp:sp modelId="{E1F446B3-B727-EA49-9EF8-8A50A4B3721B}">
      <dsp:nvSpPr>
        <dsp:cNvPr id="0" name=""/>
        <dsp:cNvSpPr/>
      </dsp:nvSpPr>
      <dsp:spPr>
        <a:xfrm>
          <a:off x="1390646" y="1458329"/>
          <a:ext cx="3067057" cy="485121"/>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Intermediary_file_1.txt</a:t>
          </a:r>
        </a:p>
      </dsp:txBody>
      <dsp:txXfrm>
        <a:off x="1404855" y="1472538"/>
        <a:ext cx="3038639" cy="456703"/>
      </dsp:txXfrm>
    </dsp:sp>
    <dsp:sp modelId="{06ABA543-87B7-1149-AE03-CE7AB948660B}">
      <dsp:nvSpPr>
        <dsp:cNvPr id="0" name=""/>
        <dsp:cNvSpPr/>
      </dsp:nvSpPr>
      <dsp:spPr>
        <a:xfrm rot="5400000">
          <a:off x="2833214" y="1955579"/>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2858683" y="1973771"/>
        <a:ext cx="130982" cy="127344"/>
      </dsp:txXfrm>
    </dsp:sp>
    <dsp:sp modelId="{D4F55BBC-0AA4-9048-B86F-661F429757BB}">
      <dsp:nvSpPr>
        <dsp:cNvPr id="0" name=""/>
        <dsp:cNvSpPr/>
      </dsp:nvSpPr>
      <dsp:spPr>
        <a:xfrm>
          <a:off x="1953931" y="2186012"/>
          <a:ext cx="1940487" cy="485121"/>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2</a:t>
          </a:r>
        </a:p>
      </dsp:txBody>
      <dsp:txXfrm>
        <a:off x="1968140" y="2200221"/>
        <a:ext cx="1912069" cy="456703"/>
      </dsp:txXfrm>
    </dsp:sp>
    <dsp:sp modelId="{8101AA47-DDA9-A447-BE9D-4492B028B7B4}">
      <dsp:nvSpPr>
        <dsp:cNvPr id="0" name=""/>
        <dsp:cNvSpPr/>
      </dsp:nvSpPr>
      <dsp:spPr>
        <a:xfrm rot="5400000">
          <a:off x="2833214" y="2683262"/>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2858683" y="2701454"/>
        <a:ext cx="130982" cy="127344"/>
      </dsp:txXfrm>
    </dsp:sp>
    <dsp:sp modelId="{428727D4-D257-D543-A8BE-83021F6A69D0}">
      <dsp:nvSpPr>
        <dsp:cNvPr id="0" name=""/>
        <dsp:cNvSpPr/>
      </dsp:nvSpPr>
      <dsp:spPr>
        <a:xfrm>
          <a:off x="1390646" y="2913695"/>
          <a:ext cx="3067057" cy="485121"/>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Intermediary_file_2.csv</a:t>
          </a:r>
        </a:p>
      </dsp:txBody>
      <dsp:txXfrm>
        <a:off x="1404855" y="2927904"/>
        <a:ext cx="3038639" cy="456703"/>
      </dsp:txXfrm>
    </dsp:sp>
    <dsp:sp modelId="{3FB1ABA6-9860-DF42-941A-31CADEF69D4F}">
      <dsp:nvSpPr>
        <dsp:cNvPr id="0" name=""/>
        <dsp:cNvSpPr/>
      </dsp:nvSpPr>
      <dsp:spPr>
        <a:xfrm rot="5400000">
          <a:off x="2833214" y="3410945"/>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2858683" y="3429137"/>
        <a:ext cx="130982" cy="127344"/>
      </dsp:txXfrm>
    </dsp:sp>
    <dsp:sp modelId="{AE1A5D09-DD17-3A44-A0BD-238AC470C405}">
      <dsp:nvSpPr>
        <dsp:cNvPr id="0" name=""/>
        <dsp:cNvSpPr/>
      </dsp:nvSpPr>
      <dsp:spPr>
        <a:xfrm>
          <a:off x="1953931" y="3641378"/>
          <a:ext cx="1940487" cy="485121"/>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3</a:t>
          </a:r>
        </a:p>
      </dsp:txBody>
      <dsp:txXfrm>
        <a:off x="1968140" y="3655587"/>
        <a:ext cx="1912069" cy="456703"/>
      </dsp:txXfrm>
    </dsp:sp>
    <dsp:sp modelId="{425D69B2-EFB1-4144-AE49-351BB670BA4D}">
      <dsp:nvSpPr>
        <dsp:cNvPr id="0" name=""/>
        <dsp:cNvSpPr/>
      </dsp:nvSpPr>
      <dsp:spPr>
        <a:xfrm rot="5400000">
          <a:off x="2833214" y="4138628"/>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sv-SE" sz="1800" kern="1200"/>
        </a:p>
      </dsp:txBody>
      <dsp:txXfrm rot="-5400000">
        <a:off x="2858683" y="4156820"/>
        <a:ext cx="130982" cy="127344"/>
      </dsp:txXfrm>
    </dsp:sp>
    <dsp:sp modelId="{020AAF12-9014-4348-9059-E8F4128A7ACB}">
      <dsp:nvSpPr>
        <dsp:cNvPr id="0" name=""/>
        <dsp:cNvSpPr/>
      </dsp:nvSpPr>
      <dsp:spPr>
        <a:xfrm>
          <a:off x="1953931" y="4369061"/>
          <a:ext cx="1940487" cy="485121"/>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output.pdf</a:t>
          </a:r>
          <a:endParaRPr lang="en-US" sz="1800" kern="1200" dirty="0"/>
        </a:p>
      </dsp:txBody>
      <dsp:txXfrm>
        <a:off x="1968140" y="4383270"/>
        <a:ext cx="1912069" cy="4567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461453" y="593"/>
          <a:ext cx="1727915" cy="694639"/>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481798" y="20938"/>
        <a:ext cx="1687225"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461453" y="1042552"/>
          <a:ext cx="1727915" cy="694639"/>
        </a:xfrm>
        <a:prstGeom prst="roundRect">
          <a:avLst>
            <a:gd name="adj" fmla="val 10000"/>
          </a:avLst>
        </a:prstGeom>
        <a:solidFill>
          <a:srgbClr val="89AE00"/>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Alignment</a:t>
          </a:r>
        </a:p>
      </dsp:txBody>
      <dsp:txXfrm>
        <a:off x="1481798" y="1062897"/>
        <a:ext cx="1687225"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461453" y="2084511"/>
          <a:ext cx="1727915" cy="694639"/>
        </a:xfrm>
        <a:prstGeom prst="roundRect">
          <a:avLst>
            <a:gd name="adj" fmla="val 10000"/>
          </a:avLst>
        </a:prstGeom>
        <a:solidFill>
          <a:schemeClr val="bg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481798" y="2104856"/>
        <a:ext cx="1687225"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461453" y="3126470"/>
          <a:ext cx="1727915" cy="694639"/>
        </a:xfrm>
        <a:prstGeom prst="roundRect">
          <a:avLst>
            <a:gd name="adj" fmla="val 1000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Variant calling </a:t>
          </a:r>
          <a:endParaRPr lang="en-US" sz="1500" kern="1200" dirty="0"/>
        </a:p>
      </dsp:txBody>
      <dsp:txXfrm>
        <a:off x="1481798" y="3146815"/>
        <a:ext cx="1687225" cy="653949"/>
      </dsp:txXfrm>
    </dsp:sp>
    <dsp:sp modelId="{86E9699D-C5F9-4E44-B1C0-986B52C2D293}">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591960D2-A7A4-DC49-B26A-61208A5B5EC4}">
      <dsp:nvSpPr>
        <dsp:cNvPr id="0" name=""/>
        <dsp:cNvSpPr/>
      </dsp:nvSpPr>
      <dsp:spPr>
        <a:xfrm>
          <a:off x="1461453" y="4168429"/>
          <a:ext cx="1727915" cy="694639"/>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481798" y="4188774"/>
        <a:ext cx="1687225" cy="6539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461453" y="593"/>
          <a:ext cx="1727915" cy="694639"/>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481798" y="20938"/>
        <a:ext cx="1687225"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461453" y="1042552"/>
          <a:ext cx="1727915" cy="694639"/>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Alignment</a:t>
          </a:r>
        </a:p>
      </dsp:txBody>
      <dsp:txXfrm>
        <a:off x="1481798" y="1062897"/>
        <a:ext cx="1687225"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461453" y="2084511"/>
          <a:ext cx="1727915" cy="694639"/>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481798" y="2104856"/>
        <a:ext cx="1687225"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461453" y="3126470"/>
          <a:ext cx="1727915" cy="694639"/>
        </a:xfrm>
        <a:prstGeom prst="roundRect">
          <a:avLst>
            <a:gd name="adj" fmla="val 10000"/>
          </a:avLst>
        </a:prstGeom>
        <a:solidFill>
          <a:srgbClr val="89AE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Variant calling </a:t>
          </a:r>
          <a:endParaRPr lang="en-US" sz="1500" kern="1200" dirty="0"/>
        </a:p>
      </dsp:txBody>
      <dsp:txXfrm>
        <a:off x="1481798" y="3146815"/>
        <a:ext cx="1687225" cy="653949"/>
      </dsp:txXfrm>
    </dsp:sp>
    <dsp:sp modelId="{A40882C2-5303-754F-8227-3E06D42C1B5F}">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3C650B5D-7D89-434A-9B76-663633D3077A}">
      <dsp:nvSpPr>
        <dsp:cNvPr id="0" name=""/>
        <dsp:cNvSpPr/>
      </dsp:nvSpPr>
      <dsp:spPr>
        <a:xfrm>
          <a:off x="1461453" y="4168429"/>
          <a:ext cx="1727915" cy="694639"/>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481798" y="4188774"/>
        <a:ext cx="1687225" cy="6539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461453" y="593"/>
          <a:ext cx="1727915" cy="694639"/>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481798" y="20938"/>
        <a:ext cx="1687225"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461453" y="1042552"/>
          <a:ext cx="1727915" cy="694639"/>
        </a:xfrm>
        <a:prstGeom prst="roundRect">
          <a:avLst>
            <a:gd name="adj" fmla="val 10000"/>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BWA mem</a:t>
          </a:r>
        </a:p>
      </dsp:txBody>
      <dsp:txXfrm>
        <a:off x="1481798" y="1062897"/>
        <a:ext cx="1687225"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461453" y="2084511"/>
          <a:ext cx="1727915" cy="694639"/>
        </a:xfrm>
        <a:prstGeom prst="roundRect">
          <a:avLst>
            <a:gd name="adj" fmla="val 10000"/>
          </a:avLst>
        </a:prstGeom>
        <a:solidFill>
          <a:schemeClr val="bg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481798" y="2104856"/>
        <a:ext cx="1687225"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461453" y="3126470"/>
          <a:ext cx="1727915" cy="694639"/>
        </a:xfrm>
        <a:prstGeom prst="roundRect">
          <a:avLst>
            <a:gd name="adj" fmla="val 10000"/>
          </a:avLst>
        </a:prstGeom>
        <a:solidFill>
          <a:schemeClr val="lt1">
            <a:hueOff val="0"/>
            <a:satOff val="0"/>
            <a:lumOff val="0"/>
            <a:alphaOff val="0"/>
          </a:schemeClr>
        </a:solidFill>
        <a:ln w="25400" cap="flat" cmpd="sng" algn="ctr">
          <a:solidFill>
            <a:srgbClr val="89AE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HaplotypeCaller</a:t>
          </a:r>
          <a:r>
            <a:rPr lang="en-US" sz="1500" kern="1200" baseline="0" dirty="0"/>
            <a:t> </a:t>
          </a:r>
          <a:endParaRPr lang="en-US" sz="1500" kern="1200" dirty="0"/>
        </a:p>
      </dsp:txBody>
      <dsp:txXfrm>
        <a:off x="1481798" y="3146815"/>
        <a:ext cx="1687225" cy="653949"/>
      </dsp:txXfrm>
    </dsp:sp>
    <dsp:sp modelId="{2D3D5A02-249C-6F4E-97BF-DAF5E97B2CB0}">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83DD6050-A8F1-B345-97F3-B84086A453D8}">
      <dsp:nvSpPr>
        <dsp:cNvPr id="0" name=""/>
        <dsp:cNvSpPr/>
      </dsp:nvSpPr>
      <dsp:spPr>
        <a:xfrm>
          <a:off x="1461453" y="4168429"/>
          <a:ext cx="1727915" cy="694639"/>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481798" y="4188774"/>
        <a:ext cx="1687225" cy="653949"/>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165608-A292-D74A-8B83-0E194A57CE92}" type="datetimeFigureOut">
              <a:rPr lang="en-US" smtClean="0"/>
              <a:t>10/25/20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028652-11D1-8A42-9F26-9AC760C0492B}" type="slidenum">
              <a:rPr lang="en-US" smtClean="0"/>
              <a:t>‹#›</a:t>
            </a:fld>
            <a:endParaRPr lang="en-US"/>
          </a:p>
        </p:txBody>
      </p:sp>
    </p:spTree>
    <p:extLst>
      <p:ext uri="{BB962C8B-B14F-4D97-AF65-F5344CB8AC3E}">
        <p14:creationId xmlns:p14="http://schemas.microsoft.com/office/powerpoint/2010/main" val="1372540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a:t>
            </a:fld>
            <a:endParaRPr lang="en-US"/>
          </a:p>
        </p:txBody>
      </p:sp>
    </p:spTree>
    <p:extLst>
      <p:ext uri="{BB962C8B-B14F-4D97-AF65-F5344CB8AC3E}">
        <p14:creationId xmlns:p14="http://schemas.microsoft.com/office/powerpoint/2010/main" val="70121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keep</a:t>
            </a:r>
            <a:r>
              <a:rPr lang="en-US" baseline="0" dirty="0"/>
              <a:t> track of all the processes you will run during the exercise it is important to organize your data.</a:t>
            </a:r>
          </a:p>
          <a:p>
            <a:r>
              <a:rPr lang="en-US" baseline="0" dirty="0"/>
              <a:t>Use good file names. For example “</a:t>
            </a:r>
            <a:r>
              <a:rPr lang="en-US" baseline="0" dirty="0" err="1"/>
              <a:t>sample.fastq</a:t>
            </a:r>
            <a:r>
              <a:rPr lang="en-US" baseline="0" dirty="0"/>
              <a:t>”. </a:t>
            </a:r>
          </a:p>
          <a:p>
            <a:r>
              <a:rPr lang="en-US" baseline="0" dirty="0"/>
              <a:t>In each analysis step you define an input file and an output file. ALWAYS create a new output file, i.e. do not overwrite the input file. </a:t>
            </a:r>
          </a:p>
          <a:p>
            <a:r>
              <a:rPr lang="en-US" baseline="0" dirty="0"/>
              <a:t>It is a good practice to include the name of the analysis step (or shortened </a:t>
            </a:r>
            <a:r>
              <a:rPr lang="en-US" baseline="0" dirty="0" err="1"/>
              <a:t>namethe</a:t>
            </a:r>
            <a:r>
              <a:rPr lang="en-US" baseline="0" dirty="0"/>
              <a:t> output file name.</a:t>
            </a:r>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16</a:t>
            </a:fld>
            <a:endParaRPr lang="en-US"/>
          </a:p>
        </p:txBody>
      </p:sp>
    </p:spTree>
    <p:extLst>
      <p:ext uri="{BB962C8B-B14F-4D97-AF65-F5344CB8AC3E}">
        <p14:creationId xmlns:p14="http://schemas.microsoft.com/office/powerpoint/2010/main" val="392604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17</a:t>
            </a:fld>
            <a:endParaRPr lang="en-US"/>
          </a:p>
        </p:txBody>
      </p:sp>
    </p:spTree>
    <p:extLst>
      <p:ext uri="{BB962C8B-B14F-4D97-AF65-F5344CB8AC3E}">
        <p14:creationId xmlns:p14="http://schemas.microsoft.com/office/powerpoint/2010/main" val="38154255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Alignment. </a:t>
            </a:r>
          </a:p>
          <a:p>
            <a:endParaRPr lang="en-US" dirty="0"/>
          </a:p>
          <a:p>
            <a:r>
              <a:rPr lang="en-US" dirty="0"/>
              <a:t>The</a:t>
            </a:r>
            <a:r>
              <a:rPr lang="en-US" baseline="0" dirty="0"/>
              <a:t> most commonly used aligner for NGS data at the moment is BWA, or the Burrows-Wheeler Aligner, where Burrows Wheeler transform is used for </a:t>
            </a:r>
            <a:r>
              <a:rPr lang="en-US" baseline="0" dirty="0" err="1"/>
              <a:t>patternmatching</a:t>
            </a:r>
            <a:r>
              <a:rPr lang="en-US" baseline="0" dirty="0"/>
              <a:t>.</a:t>
            </a:r>
          </a:p>
          <a:p>
            <a:endParaRPr lang="en-US" baseline="0" dirty="0"/>
          </a:p>
          <a:p>
            <a:r>
              <a:rPr lang="en-US" baseline="0" dirty="0"/>
              <a:t>What we are trying to do in its simplest form is take one of our reads and fit it to its position on the reference genome. So here we have a read from our sample and the reference genome.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19</a:t>
            </a:fld>
            <a:endParaRPr lang="en-US"/>
          </a:p>
        </p:txBody>
      </p:sp>
    </p:spTree>
    <p:extLst>
      <p:ext uri="{BB962C8B-B14F-4D97-AF65-F5344CB8AC3E}">
        <p14:creationId xmlns:p14="http://schemas.microsoft.com/office/powerpoint/2010/main" val="30799057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here we have found the position where it matches the reference. And then do this for every read. </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20</a:t>
            </a:fld>
            <a:endParaRPr lang="en-US"/>
          </a:p>
        </p:txBody>
      </p:sp>
    </p:spTree>
    <p:extLst>
      <p:ext uri="{BB962C8B-B14F-4D97-AF65-F5344CB8AC3E}">
        <p14:creationId xmlns:p14="http://schemas.microsoft.com/office/powerpoint/2010/main" val="874156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of course we </a:t>
            </a:r>
            <a:r>
              <a:rPr lang="en-US" dirty="0" err="1"/>
              <a:t>didn</a:t>
            </a:r>
            <a:r>
              <a:rPr lang="uk-UA" dirty="0"/>
              <a:t>’</a:t>
            </a:r>
            <a:r>
              <a:rPr lang="en-US" dirty="0"/>
              <a:t>t have</a:t>
            </a:r>
            <a:r>
              <a:rPr lang="en-US" baseline="0" dirty="0"/>
              <a:t> just one read.</a:t>
            </a:r>
            <a:r>
              <a:rPr lang="en-US" dirty="0"/>
              <a:t> Here</a:t>
            </a:r>
            <a:r>
              <a:rPr lang="en-US" baseline="0" dirty="0"/>
              <a:t> we have a picture with the reference genome at the top and a collection of reads aligned to it. If you have heard of the “coverage” of your sample before this is what is meant. </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22</a:t>
            </a:fld>
            <a:endParaRPr lang="en-US"/>
          </a:p>
        </p:txBody>
      </p:sp>
    </p:spTree>
    <p:extLst>
      <p:ext uri="{BB962C8B-B14F-4D97-AF65-F5344CB8AC3E}">
        <p14:creationId xmlns:p14="http://schemas.microsoft.com/office/powerpoint/2010/main" val="2711265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But of course we </a:t>
            </a:r>
            <a:r>
              <a:rPr lang="en-US" dirty="0" err="1"/>
              <a:t>didn</a:t>
            </a:r>
            <a:r>
              <a:rPr lang="uk-UA" dirty="0"/>
              <a:t>’</a:t>
            </a:r>
            <a:r>
              <a:rPr lang="en-US" dirty="0"/>
              <a:t>t have</a:t>
            </a:r>
            <a:r>
              <a:rPr lang="en-US" baseline="0" dirty="0"/>
              <a:t> just one read.</a:t>
            </a:r>
            <a:r>
              <a:rPr lang="en-US" dirty="0"/>
              <a:t> Here</a:t>
            </a:r>
            <a:r>
              <a:rPr lang="en-US" baseline="0" dirty="0"/>
              <a:t> we have a picture with the reference genome at the top and a collection of reads aligned to it. If you have heard of the “coverage” of your sample before this is what is meant.</a:t>
            </a:r>
            <a:endParaRPr lang="en-US" dirty="0"/>
          </a:p>
          <a:p>
            <a:endParaRPr lang="en-US" dirty="0"/>
          </a:p>
          <a:p>
            <a:r>
              <a:rPr lang="en-US" dirty="0"/>
              <a:t>The coverage is the number of reads aligned to a position. The average coverage of the sample then</a:t>
            </a:r>
            <a:r>
              <a:rPr lang="en-US" baseline="0" dirty="0"/>
              <a:t> is the average number of reads covering a position over each genomic position. For example</a:t>
            </a:r>
            <a:r>
              <a:rPr lang="is-IS" baseline="0" dirty="0"/>
              <a:t>…. </a:t>
            </a:r>
          </a:p>
          <a:p>
            <a:endParaRPr lang="is-I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23</a:t>
            </a:fld>
            <a:endParaRPr lang="en-US"/>
          </a:p>
        </p:txBody>
      </p:sp>
    </p:spTree>
    <p:extLst>
      <p:ext uri="{BB962C8B-B14F-4D97-AF65-F5344CB8AC3E}">
        <p14:creationId xmlns:p14="http://schemas.microsoft.com/office/powerpoint/2010/main" val="898367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QNAME: the name of the read.</a:t>
            </a:r>
          </a:p>
          <a:p>
            <a:pPr marL="228600" indent="-228600">
              <a:buFont typeface="+mj-lt"/>
              <a:buAutoNum type="arabicPeriod"/>
            </a:pPr>
            <a:r>
              <a:rPr lang="en-US" dirty="0"/>
              <a:t>FLAG: a bitwise number describing information about the read such as mapped/unmapped read, pairing, etc.</a:t>
            </a:r>
          </a:p>
          <a:p>
            <a:pPr marL="228600" indent="-228600">
              <a:buFont typeface="+mj-lt"/>
              <a:buAutoNum type="arabicPeriod"/>
            </a:pPr>
            <a:r>
              <a:rPr lang="en-US" dirty="0"/>
              <a:t>RNAME: the reference sequence name. The value of this field is * for unmapped reads.</a:t>
            </a:r>
          </a:p>
          <a:p>
            <a:pPr marL="228600" indent="-228600">
              <a:buFont typeface="+mj-lt"/>
              <a:buAutoNum type="arabicPeriod"/>
            </a:pPr>
            <a:r>
              <a:rPr lang="en-US" dirty="0"/>
              <a:t>POS: the left most mapping position of the first matching base. It is set to zero for unmapped reads.</a:t>
            </a:r>
          </a:p>
          <a:p>
            <a:pPr marL="228600" indent="-228600">
              <a:buFont typeface="+mj-lt"/>
              <a:buAutoNum type="arabicPeriod"/>
            </a:pPr>
            <a:r>
              <a:rPr lang="en-US" dirty="0"/>
              <a:t>MAPQ: a number to indicate the mapping quality.</a:t>
            </a:r>
          </a:p>
          <a:p>
            <a:pPr marL="228600" indent="-228600">
              <a:buFont typeface="+mj-lt"/>
              <a:buAutoNum type="arabicPeriod"/>
            </a:pPr>
            <a:r>
              <a:rPr lang="en-US" dirty="0"/>
              <a:t>CIGAR: a string describing how the read aligns with the reference. It consists of one or more components. Each component comprises an operator and the number of bases which the operator applies to. Operators are: MIDNSHP=X.  The following table gives an overview of these operators</a:t>
            </a:r>
          </a:p>
          <a:p>
            <a:pPr marL="228600" indent="-228600">
              <a:buFont typeface="+mj-lt"/>
              <a:buAutoNum type="arabicPeriod"/>
            </a:pPr>
            <a:r>
              <a:rPr lang="en-US" dirty="0"/>
              <a:t>MNAME: the name of the mate strand, if it is a paired read. ‘=’ means that the name is the same as RNAME.</a:t>
            </a:r>
          </a:p>
          <a:p>
            <a:pPr marL="228600" indent="-228600">
              <a:buFont typeface="+mj-lt"/>
              <a:buAutoNum type="arabicPeriod"/>
            </a:pPr>
            <a:r>
              <a:rPr lang="en-US" dirty="0"/>
              <a:t>MPOS: a number indicating the left most mapping position of the mate.</a:t>
            </a:r>
          </a:p>
          <a:p>
            <a:pPr marL="228600" indent="-228600">
              <a:buFont typeface="+mj-lt"/>
              <a:buAutoNum type="arabicPeriod"/>
            </a:pPr>
            <a:r>
              <a:rPr lang="en-US" dirty="0"/>
              <a:t>TLEN: a number set to 0 for single-segment. For paired-segments it is calculated as the number of bases from the left most mapped base to the right most mapped base.</a:t>
            </a:r>
          </a:p>
          <a:p>
            <a:pPr marL="228600" indent="-228600">
              <a:buFont typeface="+mj-lt"/>
              <a:buAutoNum type="arabicPeriod"/>
            </a:pPr>
            <a:r>
              <a:rPr lang="en-US" dirty="0"/>
              <a:t>SEQ: the read sequence as the reference. If not  ‘*’ then the length of the sequence must be equal the sum of lengths of M/I/S/=/X operations in the CIGAR string.</a:t>
            </a:r>
          </a:p>
          <a:p>
            <a:pPr marL="228600" indent="-228600">
              <a:buFont typeface="+mj-lt"/>
              <a:buAutoNum type="arabicPeriod"/>
            </a:pPr>
            <a:r>
              <a:rPr lang="en-US" dirty="0"/>
              <a:t>QUAL: the read quality, same as the quality string in a </a:t>
            </a:r>
            <a:r>
              <a:rPr lang="en-US" dirty="0" err="1"/>
              <a:t>fastaq</a:t>
            </a:r>
            <a:r>
              <a:rPr lang="en-US" dirty="0"/>
              <a:t> format.</a:t>
            </a:r>
          </a:p>
        </p:txBody>
      </p:sp>
      <p:sp>
        <p:nvSpPr>
          <p:cNvPr id="4" name="Slide Number Placeholder 3"/>
          <p:cNvSpPr>
            <a:spLocks noGrp="1"/>
          </p:cNvSpPr>
          <p:nvPr>
            <p:ph type="sldNum" sz="quarter" idx="10"/>
          </p:nvPr>
        </p:nvSpPr>
        <p:spPr/>
        <p:txBody>
          <a:bodyPr/>
          <a:lstStyle/>
          <a:p>
            <a:fld id="{93028652-11D1-8A42-9F26-9AC760C0492B}" type="slidenum">
              <a:rPr lang="en-US" smtClean="0"/>
              <a:t>24</a:t>
            </a:fld>
            <a:endParaRPr lang="en-US"/>
          </a:p>
        </p:txBody>
      </p:sp>
    </p:spTree>
    <p:extLst>
      <p:ext uri="{BB962C8B-B14F-4D97-AF65-F5344CB8AC3E}">
        <p14:creationId xmlns:p14="http://schemas.microsoft.com/office/powerpoint/2010/main" val="20362777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25</a:t>
            </a:fld>
            <a:endParaRPr lang="en-US"/>
          </a:p>
        </p:txBody>
      </p:sp>
    </p:spTree>
    <p:extLst>
      <p:ext uri="{BB962C8B-B14F-4D97-AF65-F5344CB8AC3E}">
        <p14:creationId xmlns:p14="http://schemas.microsoft.com/office/powerpoint/2010/main" val="2759656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need to mention </a:t>
            </a:r>
            <a:r>
              <a:rPr lang="en-US" dirty="0" err="1"/>
              <a:t>readgroups</a:t>
            </a:r>
            <a:r>
              <a:rPr lang="en-US" dirty="0"/>
              <a:t>. </a:t>
            </a:r>
          </a:p>
          <a:p>
            <a:r>
              <a:rPr lang="en-US" dirty="0"/>
              <a:t>We need to have </a:t>
            </a:r>
            <a:r>
              <a:rPr lang="en-US" dirty="0" err="1"/>
              <a:t>readgroups</a:t>
            </a:r>
            <a:r>
              <a:rPr lang="en-US" dirty="0"/>
              <a:t> in order to run haplotype caller. In our lab we don’t really follow up in them or use them for error tracking, but that can be done on real data. For example, it would be possible to check if reads produced on a particular </a:t>
            </a:r>
            <a:r>
              <a:rPr lang="en-US" dirty="0" err="1"/>
              <a:t>flowcell</a:t>
            </a:r>
            <a:r>
              <a:rPr lang="en-US" dirty="0"/>
              <a:t> gives poorer quality. </a:t>
            </a:r>
          </a:p>
        </p:txBody>
      </p:sp>
      <p:sp>
        <p:nvSpPr>
          <p:cNvPr id="4" name="Slide Number Placeholder 3"/>
          <p:cNvSpPr>
            <a:spLocks noGrp="1"/>
          </p:cNvSpPr>
          <p:nvPr>
            <p:ph type="sldNum" sz="quarter" idx="10"/>
          </p:nvPr>
        </p:nvSpPr>
        <p:spPr/>
        <p:txBody>
          <a:bodyPr/>
          <a:lstStyle/>
          <a:p>
            <a:fld id="{93028652-11D1-8A42-9F26-9AC760C0492B}" type="slidenum">
              <a:rPr lang="en-US" smtClean="0"/>
              <a:t>26</a:t>
            </a:fld>
            <a:endParaRPr lang="en-US"/>
          </a:p>
        </p:txBody>
      </p:sp>
    </p:spTree>
    <p:extLst>
      <p:ext uri="{BB962C8B-B14F-4D97-AF65-F5344CB8AC3E}">
        <p14:creationId xmlns:p14="http://schemas.microsoft.com/office/powerpoint/2010/main" val="27229957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Now the data has been delivered from</a:t>
            </a:r>
            <a:r>
              <a:rPr lang="en-US" baseline="0" dirty="0"/>
              <a:t> the sequencing facility, we have two files containing the forward and reverse reads. These are stored in two </a:t>
            </a:r>
            <a:r>
              <a:rPr lang="en-US" baseline="0" dirty="0" err="1"/>
              <a:t>fastq</a:t>
            </a:r>
            <a:r>
              <a:rPr lang="en-US" baseline="0" dirty="0"/>
              <a:t> files.  The two reads have identical  metadata except for the information of which is the forward and reverse read.</a:t>
            </a:r>
            <a:endParaRPr lang="en-US" dirty="0"/>
          </a:p>
          <a:p>
            <a:endParaRPr lang="en-US" dirty="0"/>
          </a:p>
          <a:p>
            <a:r>
              <a:rPr lang="en-US" dirty="0"/>
              <a:t>The R1 tag and the</a:t>
            </a:r>
            <a:r>
              <a:rPr lang="en-US" baseline="0" dirty="0"/>
              <a:t> 1 here which signify that this file contains all the forward reads. Similarly the R2 file contains all the reverse read pairs.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29</a:t>
            </a:fld>
            <a:endParaRPr lang="en-US"/>
          </a:p>
        </p:txBody>
      </p:sp>
    </p:spTree>
    <p:extLst>
      <p:ext uri="{BB962C8B-B14F-4D97-AF65-F5344CB8AC3E}">
        <p14:creationId xmlns:p14="http://schemas.microsoft.com/office/powerpoint/2010/main" val="1212730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course of this talk I</a:t>
            </a:r>
            <a:r>
              <a:rPr lang="en-US" baseline="0" dirty="0"/>
              <a:t> hope to explain some core concepts around NGS data such as the basics surrounding what the reference genome, variants and paired-end data is. This will be background information for the main point which is to cover the main concepts of a typical best practice workflow, or as some people call it a “pipeline”, where we take the raw reads in </a:t>
            </a:r>
            <a:r>
              <a:rPr lang="en-US" baseline="0" dirty="0" err="1"/>
              <a:t>fastq</a:t>
            </a:r>
            <a:r>
              <a:rPr lang="en-US" baseline="0" dirty="0"/>
              <a:t> format all the way to variants. I will dive a little deeper into the output from variant calling, the VCFs or Variant Call Format, what joint genotyping is and the principal of annotating and filtering the variants.</a:t>
            </a:r>
          </a:p>
          <a:p>
            <a:endParaRPr lang="en-US" baseline="0" dirty="0"/>
          </a:p>
          <a:p>
            <a:r>
              <a:rPr lang="en-US" baseline="0" dirty="0"/>
              <a:t>As with anything there is more to know about each of these subjects and I encourage you to go deeper as needed.</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a:t>
            </a:fld>
            <a:endParaRPr lang="en-US"/>
          </a:p>
        </p:txBody>
      </p:sp>
    </p:spTree>
    <p:extLst>
      <p:ext uri="{BB962C8B-B14F-4D97-AF65-F5344CB8AC3E}">
        <p14:creationId xmlns:p14="http://schemas.microsoft.com/office/powerpoint/2010/main" val="1154612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Variant calling is looking for positions where some number of reads disagree with the reference genome. Here for example the reference sample says the position should be a C whereas 6 of the reads say it is an A in the sample. This is also what is meant with the allelic frequency of a variant, out of 10 reads 6 are variant therefore the allelic frequency of A is 60%. </a:t>
            </a:r>
          </a:p>
          <a:p>
            <a:endParaRPr lang="en-US" baseline="0" dirty="0"/>
          </a:p>
          <a:p>
            <a:r>
              <a:rPr lang="en-US" baseline="0" dirty="0"/>
              <a:t>Note that this is not the same as population based allele frequencies that measures the relative frequency of an allele in a population.</a:t>
            </a:r>
          </a:p>
        </p:txBody>
      </p:sp>
      <p:sp>
        <p:nvSpPr>
          <p:cNvPr id="4" name="Slide Number Placeholder 3"/>
          <p:cNvSpPr>
            <a:spLocks noGrp="1"/>
          </p:cNvSpPr>
          <p:nvPr>
            <p:ph type="sldNum" sz="quarter" idx="10"/>
          </p:nvPr>
        </p:nvSpPr>
        <p:spPr/>
        <p:txBody>
          <a:bodyPr/>
          <a:lstStyle/>
          <a:p>
            <a:fld id="{93028652-11D1-8A42-9F26-9AC760C0492B}" type="slidenum">
              <a:rPr lang="en-US" smtClean="0"/>
              <a:t>31</a:t>
            </a:fld>
            <a:endParaRPr lang="en-US"/>
          </a:p>
        </p:txBody>
      </p:sp>
    </p:spTree>
    <p:extLst>
      <p:ext uri="{BB962C8B-B14F-4D97-AF65-F5344CB8AC3E}">
        <p14:creationId xmlns:p14="http://schemas.microsoft.com/office/powerpoint/2010/main" val="9921809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sv-SE" sz="1200" b="1" i="0" u="none" strike="noStrike" kern="1200" dirty="0" err="1">
                <a:solidFill>
                  <a:schemeClr val="tx1"/>
                </a:solidFill>
                <a:effectLst/>
                <a:latin typeface="+mn-lt"/>
                <a:ea typeface="+mn-ea"/>
                <a:cs typeface="+mn-cs"/>
              </a:rPr>
              <a:t>Define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active</a:t>
            </a:r>
            <a:r>
              <a:rPr lang="sv-SE" sz="1200" b="1" i="0" u="none" strike="noStrike" kern="1200" dirty="0">
                <a:solidFill>
                  <a:schemeClr val="tx1"/>
                </a:solidFill>
                <a:effectLst/>
                <a:latin typeface="+mn-lt"/>
                <a:ea typeface="+mn-ea"/>
                <a:cs typeface="+mn-cs"/>
              </a:rPr>
              <a:t> regions.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Identify</a:t>
            </a:r>
            <a:r>
              <a:rPr lang="sv-SE" sz="1200" b="0" i="0" u="none" strike="noStrike" kern="1200" dirty="0">
                <a:solidFill>
                  <a:schemeClr val="tx1"/>
                </a:solidFill>
                <a:effectLst/>
                <a:latin typeface="+mn-lt"/>
                <a:ea typeface="+mn-ea"/>
                <a:cs typeface="+mn-cs"/>
              </a:rPr>
              <a:t> regions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genomes</a:t>
            </a:r>
            <a:r>
              <a:rPr lang="sv-SE" sz="1200" b="0" i="0" u="none" strike="noStrike" kern="1200" dirty="0">
                <a:solidFill>
                  <a:schemeClr val="tx1"/>
                </a:solidFill>
                <a:effectLst/>
                <a:latin typeface="+mn-lt"/>
                <a:ea typeface="+mn-ea"/>
                <a:cs typeface="+mn-cs"/>
              </a:rPr>
              <a:t> in </a:t>
            </a:r>
            <a:r>
              <a:rPr lang="sv-SE" sz="1200" b="0" i="0" u="none" strike="noStrike" kern="1200" dirty="0" err="1">
                <a:solidFill>
                  <a:schemeClr val="tx1"/>
                </a:solidFill>
                <a:effectLst/>
                <a:latin typeface="+mn-lt"/>
                <a:ea typeface="+mn-ea"/>
                <a:cs typeface="+mn-cs"/>
              </a:rPr>
              <a:t>which</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samples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being</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analyzed</a:t>
            </a:r>
            <a:r>
              <a:rPr lang="sv-SE" sz="1200" b="0" i="0" u="none" strike="noStrike" kern="1200" dirty="0">
                <a:solidFill>
                  <a:schemeClr val="tx1"/>
                </a:solidFill>
                <a:effectLst/>
                <a:latin typeface="+mn-lt"/>
                <a:ea typeface="+mn-ea"/>
                <a:cs typeface="+mn-cs"/>
              </a:rPr>
              <a:t> show </a:t>
            </a:r>
            <a:r>
              <a:rPr lang="sv-SE" sz="1200" b="0" i="0" u="none" strike="noStrike" kern="1200" dirty="0" err="1">
                <a:solidFill>
                  <a:schemeClr val="tx1"/>
                </a:solidFill>
                <a:effectLst/>
                <a:latin typeface="+mn-lt"/>
                <a:ea typeface="+mn-ea"/>
                <a:cs typeface="+mn-cs"/>
              </a:rPr>
              <a:t>substantial</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evidence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variation relative to the </a:t>
            </a:r>
            <a:r>
              <a:rPr lang="sv-SE" sz="1200" b="0" i="0" u="none" strike="noStrike" kern="1200" dirty="0" err="1">
                <a:solidFill>
                  <a:schemeClr val="tx1"/>
                </a:solidFill>
                <a:effectLst/>
                <a:latin typeface="+mn-lt"/>
                <a:ea typeface="+mn-ea"/>
                <a:cs typeface="+mn-cs"/>
              </a:rPr>
              <a:t>reference</a:t>
            </a:r>
            <a:r>
              <a:rPr lang="sv-SE" sz="1200" b="0" i="0" u="none" strike="noStrike" kern="1200" dirty="0">
                <a:solidFill>
                  <a:schemeClr val="tx1"/>
                </a:solidFill>
                <a:effectLst/>
                <a:latin typeface="+mn-lt"/>
                <a:ea typeface="+mn-ea"/>
                <a:cs typeface="+mn-cs"/>
              </a:rPr>
              <a:t>.</a:t>
            </a:r>
            <a:endParaRPr lang="sv-SE" sz="1200" b="1" i="0" u="none" strike="noStrike" kern="1200" dirty="0">
              <a:solidFill>
                <a:schemeClr val="tx1"/>
              </a:solidFill>
              <a:effectLst/>
              <a:latin typeface="+mn-lt"/>
              <a:ea typeface="+mn-ea"/>
              <a:cs typeface="+mn-cs"/>
            </a:endParaRPr>
          </a:p>
          <a:p>
            <a:pPr marL="228600" indent="-228600">
              <a:buAutoNum type="arabicPeriod"/>
            </a:pPr>
            <a:endParaRPr lang="sv-SE" sz="1200" b="1" i="0" u="none" strike="noStrike" kern="1200" dirty="0">
              <a:solidFill>
                <a:schemeClr val="tx1"/>
              </a:solidFill>
              <a:effectLst/>
              <a:latin typeface="+mn-lt"/>
              <a:ea typeface="+mn-ea"/>
              <a:cs typeface="+mn-cs"/>
            </a:endParaRPr>
          </a:p>
          <a:p>
            <a:pPr marL="228600" indent="-228600">
              <a:buAutoNum type="arabicPeriod"/>
            </a:pPr>
            <a:r>
              <a:rPr lang="sv-SE" sz="1200" b="1" i="0" u="none" strike="noStrike" kern="1200" dirty="0" err="1">
                <a:solidFill>
                  <a:schemeClr val="tx1"/>
                </a:solidFill>
                <a:effectLst/>
                <a:latin typeface="+mn-lt"/>
                <a:ea typeface="+mn-ea"/>
                <a:cs typeface="+mn-cs"/>
              </a:rPr>
              <a:t>Determine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haplotypes</a:t>
            </a:r>
            <a:r>
              <a:rPr lang="sv-SE" sz="1200" b="1" i="0" u="none" strike="noStrike" kern="1200" dirty="0">
                <a:solidFill>
                  <a:schemeClr val="tx1"/>
                </a:solidFill>
                <a:effectLst/>
                <a:latin typeface="+mn-lt"/>
                <a:ea typeface="+mn-ea"/>
                <a:cs typeface="+mn-cs"/>
              </a:rPr>
              <a:t> by </a:t>
            </a:r>
            <a:r>
              <a:rPr lang="sv-SE" sz="1200" b="1" i="0" u="none" strike="noStrike" kern="1200" dirty="0" err="1">
                <a:solidFill>
                  <a:schemeClr val="tx1"/>
                </a:solidFill>
                <a:effectLst/>
                <a:latin typeface="+mn-lt"/>
                <a:ea typeface="+mn-ea"/>
                <a:cs typeface="+mn-cs"/>
              </a:rPr>
              <a:t>local</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assembly</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of</a:t>
            </a:r>
            <a:r>
              <a:rPr lang="sv-SE" sz="1200" b="1" i="0" u="none" strike="noStrike" kern="1200" dirty="0">
                <a:solidFill>
                  <a:schemeClr val="tx1"/>
                </a:solidFill>
                <a:effectLst/>
                <a:latin typeface="+mn-lt"/>
                <a:ea typeface="+mn-ea"/>
                <a:cs typeface="+mn-cs"/>
              </a:rPr>
              <a:t> the </a:t>
            </a:r>
            <a:r>
              <a:rPr lang="sv-SE" sz="1200" b="1" i="0" u="none" strike="noStrike" kern="1200" dirty="0" err="1">
                <a:solidFill>
                  <a:schemeClr val="tx1"/>
                </a:solidFill>
                <a:effectLst/>
                <a:latin typeface="+mn-lt"/>
                <a:ea typeface="+mn-ea"/>
                <a:cs typeface="+mn-cs"/>
              </a:rPr>
              <a:t>active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region.</a:t>
            </a:r>
            <a:r>
              <a:rPr lang="sv-SE" sz="1200" b="0" i="0" u="none" strike="noStrike" kern="1200" dirty="0" err="1">
                <a:solidFill>
                  <a:schemeClr val="tx1"/>
                </a:solidFill>
                <a:effectLst/>
                <a:latin typeface="+mn-lt"/>
                <a:ea typeface="+mn-ea"/>
                <a:cs typeface="+mn-cs"/>
              </a:rPr>
              <a:t>The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goal</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this</a:t>
            </a:r>
            <a:r>
              <a:rPr lang="sv-SE" sz="1200" b="0" i="0" u="none" strike="noStrike" kern="1200" dirty="0">
                <a:solidFill>
                  <a:schemeClr val="tx1"/>
                </a:solidFill>
                <a:effectLst/>
                <a:latin typeface="+mn-lt"/>
                <a:ea typeface="+mn-ea"/>
                <a:cs typeface="+mn-cs"/>
              </a:rPr>
              <a:t> step is to </a:t>
            </a:r>
            <a:r>
              <a:rPr lang="sv-SE" sz="1200" b="0" i="0" u="none" strike="noStrike" kern="1200" dirty="0" err="1">
                <a:solidFill>
                  <a:schemeClr val="tx1"/>
                </a:solidFill>
                <a:effectLst/>
                <a:latin typeface="+mn-lt"/>
                <a:ea typeface="+mn-ea"/>
                <a:cs typeface="+mn-cs"/>
              </a:rPr>
              <a:t>reconstruct</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possible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sequences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the real </a:t>
            </a:r>
            <a:r>
              <a:rPr lang="sv-SE" sz="1200" b="0" i="0" u="none" strike="noStrike" kern="1200" dirty="0" err="1">
                <a:solidFill>
                  <a:schemeClr val="tx1"/>
                </a:solidFill>
                <a:effectLst/>
                <a:latin typeface="+mn-lt"/>
                <a:ea typeface="+mn-ea"/>
                <a:cs typeface="+mn-cs"/>
              </a:rPr>
              <a:t>physical</a:t>
            </a:r>
            <a:r>
              <a:rPr lang="sv-SE" sz="1200" b="0" i="0" u="none" strike="noStrike" kern="1200" dirty="0">
                <a:solidFill>
                  <a:schemeClr val="tx1"/>
                </a:solidFill>
                <a:effectLst/>
                <a:latin typeface="+mn-lt"/>
                <a:ea typeface="+mn-ea"/>
                <a:cs typeface="+mn-cs"/>
              </a:rPr>
              <a:t> segments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DNA present in the original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 </a:t>
            </a:r>
          </a:p>
          <a:p>
            <a:r>
              <a:rPr lang="sv-SE" sz="1200" b="0" i="0" u="none" strike="noStrike" kern="1200" dirty="0">
                <a:solidFill>
                  <a:schemeClr val="tx1"/>
                </a:solidFill>
                <a:effectLst/>
                <a:latin typeface="+mn-lt"/>
                <a:ea typeface="+mn-ea"/>
                <a:cs typeface="+mn-cs"/>
              </a:rPr>
              <a:t>The </a:t>
            </a:r>
            <a:r>
              <a:rPr lang="sv-SE" sz="1200" b="0" i="0" u="none" strike="noStrike" kern="1200" dirty="0" err="1">
                <a:solidFill>
                  <a:schemeClr val="tx1"/>
                </a:solidFill>
                <a:effectLst/>
                <a:latin typeface="+mn-lt"/>
                <a:ea typeface="+mn-ea"/>
                <a:cs typeface="+mn-cs"/>
              </a:rPr>
              <a:t>most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haplotypes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supported</a:t>
            </a:r>
            <a:r>
              <a:rPr lang="sv-SE" sz="1200" b="0" i="0" u="none" strike="noStrike" kern="1200" dirty="0">
                <a:solidFill>
                  <a:schemeClr val="tx1"/>
                </a:solidFill>
                <a:effectLst/>
                <a:latin typeface="+mn-lt"/>
                <a:ea typeface="+mn-ea"/>
                <a:cs typeface="+mn-cs"/>
              </a:rPr>
              <a:t> by </a:t>
            </a:r>
            <a:r>
              <a:rPr lang="sv-SE" sz="1200" b="0" i="0" u="none" strike="noStrike" kern="1200" dirty="0" err="1">
                <a:solidFill>
                  <a:schemeClr val="tx1"/>
                </a:solidFill>
                <a:effectLst/>
                <a:latin typeface="+mn-lt"/>
                <a:ea typeface="+mn-ea"/>
                <a:cs typeface="+mn-cs"/>
              </a:rPr>
              <a:t>many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reads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reported</a:t>
            </a:r>
            <a:r>
              <a:rPr lang="sv-SE" sz="1200" b="0" i="0" u="none" strike="noStrike" kern="1200" dirty="0">
                <a:solidFill>
                  <a:schemeClr val="tx1"/>
                </a:solidFill>
                <a:effectLst/>
                <a:latin typeface="+mn-lt"/>
                <a:ea typeface="+mn-ea"/>
                <a:cs typeface="+mn-cs"/>
              </a:rPr>
              <a:t>. All </a:t>
            </a:r>
            <a:r>
              <a:rPr lang="sv-SE" sz="1200" b="0" i="0" u="none" strike="noStrike" kern="1200" dirty="0" err="1">
                <a:solidFill>
                  <a:schemeClr val="tx1"/>
                </a:solidFill>
                <a:effectLst/>
                <a:latin typeface="+mn-lt"/>
                <a:ea typeface="+mn-ea"/>
                <a:cs typeface="+mn-cs"/>
              </a:rPr>
              <a:t>haplotypes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then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aligned</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against</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reference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genome</a:t>
            </a:r>
            <a:r>
              <a:rPr lang="sv-SE" sz="1200" b="0" i="0" u="none" strike="noStrike" kern="1200" dirty="0">
                <a:solidFill>
                  <a:schemeClr val="tx1"/>
                </a:solidFill>
                <a:effectLst/>
                <a:latin typeface="+mn-lt"/>
                <a:ea typeface="+mn-ea"/>
                <a:cs typeface="+mn-cs"/>
              </a:rPr>
              <a:t>, and variant sites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reported</a:t>
            </a:r>
            <a:r>
              <a:rPr lang="sv-SE" sz="1200" b="0" i="0" u="none" strike="noStrike" kern="1200" dirty="0">
                <a:solidFill>
                  <a:schemeClr val="tx1"/>
                </a:solidFill>
                <a:effectLst/>
                <a:latin typeface="+mn-lt"/>
                <a:ea typeface="+mn-ea"/>
                <a:cs typeface="+mn-cs"/>
              </a:rPr>
              <a:t>. </a:t>
            </a:r>
          </a:p>
          <a:p>
            <a:endParaRPr lang="sv-SE" sz="1200" b="0" i="0" u="none" strike="noStrike" kern="1200" dirty="0">
              <a:solidFill>
                <a:schemeClr val="tx1"/>
              </a:solidFill>
              <a:effectLst/>
              <a:latin typeface="+mn-lt"/>
              <a:ea typeface="+mn-ea"/>
              <a:cs typeface="+mn-cs"/>
            </a:endParaRPr>
          </a:p>
          <a:p>
            <a:r>
              <a:rPr lang="sv-SE" sz="1200" b="1" i="0" u="none" strike="noStrike" kern="1200" dirty="0">
                <a:solidFill>
                  <a:schemeClr val="tx1"/>
                </a:solidFill>
                <a:effectLst/>
                <a:latin typeface="+mn-lt"/>
                <a:ea typeface="+mn-ea"/>
                <a:cs typeface="+mn-cs"/>
              </a:rPr>
              <a:t>3. </a:t>
            </a:r>
            <a:r>
              <a:rPr lang="sv-SE" sz="1200" b="1" i="0" u="none" strike="noStrike" kern="1200" dirty="0" err="1">
                <a:solidFill>
                  <a:schemeClr val="tx1"/>
                </a:solidFill>
                <a:effectLst/>
                <a:latin typeface="+mn-lt"/>
                <a:ea typeface="+mn-ea"/>
                <a:cs typeface="+mn-cs"/>
              </a:rPr>
              <a:t>Determine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likelihoods</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of</a:t>
            </a:r>
            <a:r>
              <a:rPr lang="sv-SE" sz="1200" b="1" i="0" u="none" strike="noStrike" kern="1200" dirty="0">
                <a:solidFill>
                  <a:schemeClr val="tx1"/>
                </a:solidFill>
                <a:effectLst/>
                <a:latin typeface="+mn-lt"/>
                <a:ea typeface="+mn-ea"/>
                <a:cs typeface="+mn-cs"/>
              </a:rPr>
              <a:t> the </a:t>
            </a:r>
            <a:r>
              <a:rPr lang="sv-SE" sz="1200" b="1" i="0" u="none" strike="noStrike" kern="1200" dirty="0" err="1">
                <a:solidFill>
                  <a:schemeClr val="tx1"/>
                </a:solidFill>
                <a:effectLst/>
                <a:latin typeface="+mn-lt"/>
                <a:ea typeface="+mn-ea"/>
                <a:cs typeface="+mn-cs"/>
              </a:rPr>
              <a:t>haplotypes</a:t>
            </a:r>
            <a:r>
              <a:rPr lang="sv-SE" sz="1200" b="1" i="0" u="none" strike="noStrike" kern="1200" dirty="0">
                <a:solidFill>
                  <a:schemeClr val="tx1"/>
                </a:solidFill>
                <a:effectLst/>
                <a:latin typeface="+mn-lt"/>
                <a:ea typeface="+mn-ea"/>
                <a:cs typeface="+mn-cs"/>
              </a:rPr>
              <a:t> given the read data.</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ActiveRegion</a:t>
            </a:r>
            <a:r>
              <a:rPr lang="sv-SE" sz="1200" b="0" i="0" u="none" strike="noStrike" kern="1200" dirty="0">
                <a:solidFill>
                  <a:schemeClr val="tx1"/>
                </a:solidFill>
                <a:effectLst/>
                <a:latin typeface="+mn-lt"/>
                <a:ea typeface="+mn-ea"/>
                <a:cs typeface="+mn-cs"/>
              </a:rPr>
              <a:t>, the program </a:t>
            </a:r>
            <a:r>
              <a:rPr lang="sv-SE" sz="1200" b="0" i="0" u="none" strike="noStrike" kern="1200" dirty="0" err="1">
                <a:solidFill>
                  <a:schemeClr val="tx1"/>
                </a:solidFill>
                <a:effectLst/>
                <a:latin typeface="+mn-lt"/>
                <a:ea typeface="+mn-ea"/>
                <a:cs typeface="+mn-cs"/>
              </a:rPr>
              <a:t>performs</a:t>
            </a:r>
            <a:r>
              <a:rPr lang="sv-SE" sz="1200" b="0" i="0" u="none" strike="noStrike" kern="1200" dirty="0">
                <a:solidFill>
                  <a:schemeClr val="tx1"/>
                </a:solidFill>
                <a:effectLst/>
                <a:latin typeface="+mn-lt"/>
                <a:ea typeface="+mn-ea"/>
                <a:cs typeface="+mn-cs"/>
              </a:rPr>
              <a:t> a </a:t>
            </a:r>
            <a:r>
              <a:rPr lang="sv-SE" sz="1200" b="0" i="0" u="none" strike="noStrike" kern="1200" dirty="0" err="1">
                <a:solidFill>
                  <a:schemeClr val="tx1"/>
                </a:solidFill>
                <a:effectLst/>
                <a:latin typeface="+mn-lt"/>
                <a:ea typeface="+mn-ea"/>
                <a:cs typeface="+mn-cs"/>
              </a:rPr>
              <a:t>pairwise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alignment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read </a:t>
            </a:r>
            <a:r>
              <a:rPr lang="sv-SE" sz="1200" b="0" i="0" u="none" strike="noStrike" kern="1200" dirty="0" err="1">
                <a:solidFill>
                  <a:schemeClr val="tx1"/>
                </a:solidFill>
                <a:effectLst/>
                <a:latin typeface="+mn-lt"/>
                <a:ea typeface="+mn-ea"/>
                <a:cs typeface="+mn-cs"/>
              </a:rPr>
              <a:t>against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haplotype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using</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PairHMM</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algorithm</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algorithm</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takes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into</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account</a:t>
            </a:r>
            <a:r>
              <a:rPr lang="sv-SE" sz="1200" b="0" i="0" u="none" strike="noStrike" kern="1200" dirty="0">
                <a:solidFill>
                  <a:schemeClr val="tx1"/>
                </a:solidFill>
                <a:effectLst/>
                <a:latin typeface="+mn-lt"/>
                <a:ea typeface="+mn-ea"/>
                <a:cs typeface="+mn-cs"/>
              </a:rPr>
              <a:t> the information the </a:t>
            </a:r>
            <a:r>
              <a:rPr lang="sv-SE" sz="1200" b="0" i="0" u="none" strike="noStrike" kern="1200" dirty="0" err="1">
                <a:solidFill>
                  <a:schemeClr val="tx1"/>
                </a:solidFill>
                <a:effectLst/>
                <a:latin typeface="+mn-lt"/>
                <a:ea typeface="+mn-ea"/>
                <a:cs typeface="+mn-cs"/>
              </a:rPr>
              <a:t>quality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the data (i.e. the </a:t>
            </a:r>
            <a:r>
              <a:rPr lang="sv-SE" sz="1200" b="0" i="0" u="none" strike="noStrike" kern="1200" dirty="0" err="1">
                <a:solidFill>
                  <a:schemeClr val="tx1"/>
                </a:solidFill>
                <a:effectLst/>
                <a:latin typeface="+mn-lt"/>
                <a:ea typeface="+mn-ea"/>
                <a:cs typeface="+mn-cs"/>
              </a:rPr>
              <a:t>base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quality</a:t>
            </a:r>
            <a:r>
              <a:rPr lang="sv-SE" sz="1200" b="0" i="0" u="none" strike="noStrike" kern="1200" dirty="0">
                <a:solidFill>
                  <a:schemeClr val="tx1"/>
                </a:solidFill>
                <a:effectLst/>
                <a:latin typeface="+mn-lt"/>
                <a:ea typeface="+mn-ea"/>
                <a:cs typeface="+mn-cs"/>
              </a:rPr>
              <a:t> scores and </a:t>
            </a:r>
            <a:r>
              <a:rPr lang="sv-SE" sz="1200" b="0" i="0" u="none" strike="noStrike" kern="1200" dirty="0" err="1">
                <a:solidFill>
                  <a:schemeClr val="tx1"/>
                </a:solidFill>
                <a:effectLst/>
                <a:latin typeface="+mn-lt"/>
                <a:ea typeface="+mn-ea"/>
                <a:cs typeface="+mn-cs"/>
              </a:rPr>
              <a:t>indel</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quality</a:t>
            </a:r>
            <a:r>
              <a:rPr lang="sv-SE" sz="1200" b="0" i="0" u="none" strike="noStrike" kern="1200" dirty="0">
                <a:solidFill>
                  <a:schemeClr val="tx1"/>
                </a:solidFill>
                <a:effectLst/>
                <a:latin typeface="+mn-lt"/>
                <a:ea typeface="+mn-ea"/>
                <a:cs typeface="+mn-cs"/>
              </a:rPr>
              <a:t> scores). </a:t>
            </a:r>
            <a:r>
              <a:rPr lang="sv-SE" sz="1200" b="0" i="0" u="none" strike="noStrike" kern="1200" dirty="0" err="1">
                <a:solidFill>
                  <a:schemeClr val="tx1"/>
                </a:solidFill>
                <a:effectLst/>
                <a:latin typeface="+mn-lt"/>
                <a:ea typeface="+mn-ea"/>
                <a:cs typeface="+mn-cs"/>
              </a:rPr>
              <a:t>This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produces</a:t>
            </a:r>
            <a:r>
              <a:rPr lang="sv-SE" sz="1200" b="0" i="0" u="none" strike="noStrike" kern="1200" dirty="0">
                <a:solidFill>
                  <a:schemeClr val="tx1"/>
                </a:solidFill>
                <a:effectLst/>
                <a:latin typeface="+mn-lt"/>
                <a:ea typeface="+mn-ea"/>
                <a:cs typeface="+mn-cs"/>
              </a:rPr>
              <a:t> a matrix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haplotypes</a:t>
            </a:r>
            <a:r>
              <a:rPr lang="sv-SE" sz="1200" b="0" i="0" u="none" strike="noStrike" kern="1200" dirty="0">
                <a:solidFill>
                  <a:schemeClr val="tx1"/>
                </a:solidFill>
                <a:effectLst/>
                <a:latin typeface="+mn-lt"/>
                <a:ea typeface="+mn-ea"/>
                <a:cs typeface="+mn-cs"/>
              </a:rPr>
              <a:t> given the read data. </a:t>
            </a:r>
          </a:p>
          <a:p>
            <a:r>
              <a:rPr lang="sv-SE" sz="1200" b="0" i="0" u="none" strike="noStrike" kern="1200" dirty="0" err="1">
                <a:solidFill>
                  <a:schemeClr val="tx1"/>
                </a:solidFill>
                <a:effectLst/>
                <a:latin typeface="+mn-lt"/>
                <a:ea typeface="+mn-ea"/>
                <a:cs typeface="+mn-cs"/>
              </a:rPr>
              <a:t>These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then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marginalized</a:t>
            </a:r>
            <a:r>
              <a:rPr lang="sv-SE" sz="1200" b="0" i="0" u="none" strike="noStrike" kern="1200" dirty="0">
                <a:solidFill>
                  <a:schemeClr val="tx1"/>
                </a:solidFill>
                <a:effectLst/>
                <a:latin typeface="+mn-lt"/>
                <a:ea typeface="+mn-ea"/>
                <a:cs typeface="+mn-cs"/>
              </a:rPr>
              <a:t> to </a:t>
            </a:r>
            <a:r>
              <a:rPr lang="sv-SE" sz="1200" b="0" i="0" u="none" strike="noStrike" kern="1200" dirty="0" err="1">
                <a:solidFill>
                  <a:schemeClr val="tx1"/>
                </a:solidFill>
                <a:effectLst/>
                <a:latin typeface="+mn-lt"/>
                <a:ea typeface="+mn-ea"/>
                <a:cs typeface="+mn-cs"/>
              </a:rPr>
              <a:t>obtain</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alleles</a:t>
            </a:r>
            <a:r>
              <a:rPr lang="sv-SE" sz="1200" b="0" i="0" u="none" strike="noStrike" kern="1200" dirty="0">
                <a:solidFill>
                  <a:schemeClr val="tx1"/>
                </a:solidFill>
                <a:effectLst/>
                <a:latin typeface="+mn-lt"/>
                <a:ea typeface="+mn-ea"/>
                <a:cs typeface="+mn-cs"/>
              </a:rPr>
              <a:t> per read for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potentially</a:t>
            </a:r>
            <a:r>
              <a:rPr lang="sv-SE" sz="1200" b="0" i="0" u="none" strike="noStrike" kern="1200" dirty="0">
                <a:solidFill>
                  <a:schemeClr val="tx1"/>
                </a:solidFill>
                <a:effectLst/>
                <a:latin typeface="+mn-lt"/>
                <a:ea typeface="+mn-ea"/>
                <a:cs typeface="+mn-cs"/>
              </a:rPr>
              <a:t> variant site.</a:t>
            </a:r>
          </a:p>
          <a:p>
            <a:endParaRPr lang="sv-SE" sz="1200" b="0" i="0" u="none" strike="noStrike" kern="1200" dirty="0">
              <a:solidFill>
                <a:schemeClr val="tx1"/>
              </a:solidFill>
              <a:effectLst/>
              <a:latin typeface="+mn-lt"/>
              <a:ea typeface="+mn-ea"/>
              <a:cs typeface="+mn-cs"/>
            </a:endParaRPr>
          </a:p>
          <a:p>
            <a:r>
              <a:rPr lang="sv-SE" sz="1200" b="1" i="0" u="none" strike="noStrike" kern="1200" dirty="0">
                <a:solidFill>
                  <a:schemeClr val="tx1"/>
                </a:solidFill>
                <a:effectLst/>
                <a:latin typeface="+mn-lt"/>
                <a:ea typeface="+mn-ea"/>
                <a:cs typeface="+mn-cs"/>
              </a:rPr>
              <a:t>4. </a:t>
            </a:r>
            <a:r>
              <a:rPr lang="sv-SE" sz="1200" b="1" i="0" u="none" strike="noStrike" kern="1200" dirty="0" err="1">
                <a:solidFill>
                  <a:schemeClr val="tx1"/>
                </a:solidFill>
                <a:effectLst/>
                <a:latin typeface="+mn-lt"/>
                <a:ea typeface="+mn-ea"/>
                <a:cs typeface="+mn-cs"/>
              </a:rPr>
              <a:t>Assign</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sample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genotypes</a:t>
            </a:r>
            <a:r>
              <a:rPr lang="sv-SE" sz="1200" b="1" i="0" u="none" strike="noStrike" kern="1200" dirty="0">
                <a:solidFill>
                  <a:schemeClr val="tx1"/>
                </a:solidFill>
                <a:effectLst/>
                <a:latin typeface="+mn-lt"/>
                <a:ea typeface="+mn-ea"/>
                <a:cs typeface="+mn-cs"/>
              </a:rPr>
              <a: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Calculates</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posterior</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genotype</a:t>
            </a:r>
            <a:r>
              <a:rPr lang="sv-SE" sz="1200" b="0" i="0" u="none" strike="noStrike" kern="1200" dirty="0">
                <a:solidFill>
                  <a:schemeClr val="tx1"/>
                </a:solidFill>
                <a:effectLst/>
                <a:latin typeface="+mn-lt"/>
                <a:ea typeface="+mn-ea"/>
                <a:cs typeface="+mn-cs"/>
              </a:rPr>
              <a:t> per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 given the read data </a:t>
            </a:r>
            <a:r>
              <a:rPr lang="sv-SE" sz="1200" b="0" i="0" u="none" strike="noStrike" kern="1200" dirty="0" err="1">
                <a:solidFill>
                  <a:schemeClr val="tx1"/>
                </a:solidFill>
                <a:effectLst/>
                <a:latin typeface="+mn-lt"/>
                <a:ea typeface="+mn-ea"/>
                <a:cs typeface="+mn-cs"/>
              </a:rPr>
              <a:t>observed</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that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variant, the </a:t>
            </a:r>
            <a:r>
              <a:rPr lang="sv-SE" sz="1200" b="0" i="0" u="none" strike="noStrike" kern="1200" dirty="0" err="1">
                <a:solidFill>
                  <a:schemeClr val="tx1"/>
                </a:solidFill>
                <a:effectLst/>
                <a:latin typeface="+mn-lt"/>
                <a:ea typeface="+mn-ea"/>
                <a:cs typeface="+mn-cs"/>
              </a:rPr>
              <a:t>most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genotype</a:t>
            </a:r>
            <a:r>
              <a:rPr lang="sv-SE" sz="1200" b="0" i="0" u="none" strike="noStrike" kern="1200" dirty="0">
                <a:solidFill>
                  <a:schemeClr val="tx1"/>
                </a:solidFill>
                <a:effectLst/>
                <a:latin typeface="+mn-lt"/>
                <a:ea typeface="+mn-ea"/>
                <a:cs typeface="+mn-cs"/>
              </a:rPr>
              <a:t> is </a:t>
            </a:r>
            <a:r>
              <a:rPr lang="sv-SE" sz="1200" b="0" i="0" u="none" strike="noStrike" kern="1200" dirty="0" err="1">
                <a:solidFill>
                  <a:schemeClr val="tx1"/>
                </a:solidFill>
                <a:effectLst/>
                <a:latin typeface="+mn-lt"/>
                <a:ea typeface="+mn-ea"/>
                <a:cs typeface="+mn-cs"/>
              </a:rPr>
              <a:t>then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assigned</a:t>
            </a:r>
            <a:r>
              <a:rPr lang="sv-SE" sz="1200" b="0" i="0" u="none" strike="noStrike" kern="1200" dirty="0">
                <a:solidFill>
                  <a:schemeClr val="tx1"/>
                </a:solidFill>
                <a:effectLst/>
                <a:latin typeface="+mn-lt"/>
                <a:ea typeface="+mn-ea"/>
                <a:cs typeface="+mn-cs"/>
              </a:rPr>
              <a:t> to the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a:t>
            </a:r>
          </a:p>
          <a:p>
            <a:endParaRPr lang="en-U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32</a:t>
            </a:fld>
            <a:endParaRPr lang="en-US"/>
          </a:p>
        </p:txBody>
      </p:sp>
    </p:spTree>
    <p:extLst>
      <p:ext uri="{BB962C8B-B14F-4D97-AF65-F5344CB8AC3E}">
        <p14:creationId xmlns:p14="http://schemas.microsoft.com/office/powerpoint/2010/main" val="35677913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VCF files, or variant call format files,</a:t>
            </a:r>
            <a:r>
              <a:rPr lang="en-US" baseline="0" dirty="0"/>
              <a:t> are divided into two main parts. The top, or head, of the file, with hashtag prefixed lines, is a descriptive part explaining the information given for each variant and each sample, if multiple samples exists. It also gives the date and some information from the variant caller used.</a:t>
            </a:r>
          </a:p>
          <a:p>
            <a:endParaRPr lang="en-US" baseline="0" dirty="0"/>
          </a:p>
          <a:p>
            <a:r>
              <a:rPr lang="en-US" baseline="0" dirty="0"/>
              <a:t>Below this are the actual variants, one line per variant.</a:t>
            </a:r>
            <a:endParaRPr lang="en-US" dirty="0"/>
          </a:p>
          <a:p>
            <a:endParaRPr lang="en-US" dirty="0"/>
          </a:p>
          <a:p>
            <a:r>
              <a:rPr lang="en-US" dirty="0"/>
              <a:t>Now lets look at each part </a:t>
            </a:r>
            <a:r>
              <a:rPr lang="en-US" dirty="0" err="1"/>
              <a:t>alittle</a:t>
            </a:r>
            <a:r>
              <a:rPr lang="en-US" dirty="0"/>
              <a:t> closer.</a:t>
            </a:r>
          </a:p>
          <a:p>
            <a:endParaRPr lang="en-US" dirty="0"/>
          </a:p>
          <a:p>
            <a:r>
              <a:rPr lang="en-US" dirty="0"/>
              <a:t>(Update later to latest </a:t>
            </a:r>
            <a:r>
              <a:rPr lang="en-US" dirty="0" err="1"/>
              <a:t>vcf</a:t>
            </a:r>
            <a:r>
              <a:rPr lang="en-US" dirty="0"/>
              <a:t> format)</a:t>
            </a:r>
          </a:p>
        </p:txBody>
      </p:sp>
      <p:sp>
        <p:nvSpPr>
          <p:cNvPr id="4" name="Slide Number Placeholder 3"/>
          <p:cNvSpPr>
            <a:spLocks noGrp="1"/>
          </p:cNvSpPr>
          <p:nvPr>
            <p:ph type="sldNum" sz="quarter" idx="10"/>
          </p:nvPr>
        </p:nvSpPr>
        <p:spPr/>
        <p:txBody>
          <a:bodyPr/>
          <a:lstStyle/>
          <a:p>
            <a:fld id="{93028652-11D1-8A42-9F26-9AC760C0492B}" type="slidenum">
              <a:rPr lang="en-US" smtClean="0"/>
              <a:t>34</a:t>
            </a:fld>
            <a:endParaRPr lang="en-US"/>
          </a:p>
        </p:txBody>
      </p:sp>
    </p:spTree>
    <p:extLst>
      <p:ext uri="{BB962C8B-B14F-4D97-AF65-F5344CB8AC3E}">
        <p14:creationId xmlns:p14="http://schemas.microsoft.com/office/powerpoint/2010/main" val="18325316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35</a:t>
            </a:fld>
            <a:endParaRPr lang="en-US"/>
          </a:p>
        </p:txBody>
      </p:sp>
    </p:spTree>
    <p:extLst>
      <p:ext uri="{BB962C8B-B14F-4D97-AF65-F5344CB8AC3E}">
        <p14:creationId xmlns:p14="http://schemas.microsoft.com/office/powerpoint/2010/main" val="10682235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a:t>
            </a:r>
            <a:r>
              <a:rPr lang="en-US" sz="1200" b="0" i="0" kern="1200" baseline="0" dirty="0">
                <a:solidFill>
                  <a:schemeClr val="tx1"/>
                </a:solidFill>
                <a:effectLst/>
                <a:latin typeface="+mn-lt"/>
                <a:ea typeface="+mn-ea"/>
                <a:cs typeface="+mn-cs"/>
              </a:rPr>
              <a:t> joint genotyping projects we use a different kind of VCF file.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a:t>
            </a:r>
            <a:r>
              <a:rPr lang="en-US" sz="1200" b="0" i="0" kern="1200" baseline="0" dirty="0" err="1">
                <a:solidFill>
                  <a:schemeClr val="tx1"/>
                </a:solidFill>
                <a:effectLst/>
                <a:latin typeface="+mn-lt"/>
                <a:ea typeface="+mn-ea"/>
                <a:cs typeface="+mn-cs"/>
              </a:rPr>
              <a:t>gVCF</a:t>
            </a:r>
            <a:r>
              <a:rPr lang="en-US" sz="1200" b="0" i="0" kern="1200" baseline="0" dirty="0">
                <a:solidFill>
                  <a:schemeClr val="tx1"/>
                </a:solidFill>
                <a:effectLst/>
                <a:latin typeface="+mn-lt"/>
                <a:ea typeface="+mn-ea"/>
                <a:cs typeface="+mn-cs"/>
              </a:rPr>
              <a:t> file has the same format as a VCF file but it has information for all sites, not just variants. There are two kinds of </a:t>
            </a:r>
            <a:r>
              <a:rPr lang="en-US" sz="1200" b="0" i="0" kern="1200" baseline="0" dirty="0" err="1">
                <a:solidFill>
                  <a:schemeClr val="tx1"/>
                </a:solidFill>
                <a:effectLst/>
                <a:latin typeface="+mn-lt"/>
                <a:ea typeface="+mn-ea"/>
                <a:cs typeface="+mn-cs"/>
              </a:rPr>
              <a:t>gVCF</a:t>
            </a:r>
            <a:r>
              <a:rPr lang="en-US" sz="1200" b="0" i="0" kern="1200" baseline="0" dirty="0">
                <a:solidFill>
                  <a:schemeClr val="tx1"/>
                </a:solidFill>
                <a:effectLst/>
                <a:latin typeface="+mn-lt"/>
                <a:ea typeface="+mn-ea"/>
                <a:cs typeface="+mn-cs"/>
              </a:rPr>
              <a:t> files, the older ones had individual records for each site but this is space inefficient. </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The new ones have </a:t>
            </a:r>
            <a:r>
              <a:rPr lang="en-US" sz="1200" b="0" i="0" kern="1200" dirty="0">
                <a:solidFill>
                  <a:schemeClr val="tx1"/>
                </a:solidFill>
                <a:effectLst/>
                <a:latin typeface="+mn-lt"/>
                <a:ea typeface="+mn-ea"/>
                <a:cs typeface="+mn-cs"/>
              </a:rPr>
              <a:t>individual variant records for variant sites, but the non-variant sites are grouped together into non-variant block records that represent intervals of sites for which the genotype quality (GQ) is within a certain range or band.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a:t>
            </a:r>
            <a:r>
              <a:rPr lang="en-US" sz="1200" b="0" i="0" kern="1200" dirty="0" err="1">
                <a:solidFill>
                  <a:schemeClr val="tx1"/>
                </a:solidFill>
                <a:effectLst/>
                <a:latin typeface="+mn-lt"/>
                <a:ea typeface="+mn-ea"/>
                <a:cs typeface="+mn-cs"/>
              </a:rPr>
              <a:t>gatkforums.broadinstitute.org</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wdl</a:t>
            </a:r>
            <a:r>
              <a:rPr lang="en-US" sz="1200" b="0" i="0" kern="1200" dirty="0">
                <a:solidFill>
                  <a:schemeClr val="tx1"/>
                </a:solidFill>
                <a:effectLst/>
                <a:latin typeface="+mn-lt"/>
                <a:ea typeface="+mn-ea"/>
                <a:cs typeface="+mn-cs"/>
              </a:rPr>
              <a:t>/discussion/4017/what-is-a-</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-and-how-is-it-different-from-a-regular-</a:t>
            </a:r>
            <a:r>
              <a:rPr lang="en-US" sz="1200" b="0" i="0" kern="1200" dirty="0" err="1">
                <a:solidFill>
                  <a:schemeClr val="tx1"/>
                </a:solidFill>
                <a:effectLst/>
                <a:latin typeface="+mn-lt"/>
                <a:ea typeface="+mn-ea"/>
                <a:cs typeface="+mn-cs"/>
              </a:rPr>
              <a:t>vcf</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so-called GVCF mode used for scalable variant calling in DNA sequence data, </a:t>
            </a:r>
            <a:r>
              <a:rPr lang="en-US" sz="1200" b="0" i="0" kern="1200" dirty="0" err="1">
                <a:solidFill>
                  <a:schemeClr val="tx1"/>
                </a:solidFill>
                <a:effectLst/>
                <a:latin typeface="+mn-lt"/>
                <a:ea typeface="+mn-ea"/>
                <a:cs typeface="+mn-cs"/>
              </a:rPr>
              <a:t>HaplotypeCaller</a:t>
            </a:r>
            <a:r>
              <a:rPr lang="en-US" sz="1200" b="0" i="0" kern="1200" dirty="0">
                <a:solidFill>
                  <a:schemeClr val="tx1"/>
                </a:solidFill>
                <a:effectLst/>
                <a:latin typeface="+mn-lt"/>
                <a:ea typeface="+mn-ea"/>
                <a:cs typeface="+mn-cs"/>
              </a:rPr>
              <a:t> runs per-sample to generate an intermediate genomic </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 which can then be used for joint genotyping of multiple samples in a very efficient way, which enables rapid incremental processing of samples as they roll off the sequencer, as well as scaling to very large cohort sizes (e.g. the 92K exomes of </a:t>
            </a:r>
            <a:r>
              <a:rPr lang="en-US" sz="1200" b="0" i="0" kern="1200" dirty="0" err="1">
                <a:solidFill>
                  <a:schemeClr val="tx1"/>
                </a:solidFill>
                <a:effectLst/>
                <a:latin typeface="+mn-lt"/>
                <a:ea typeface="+mn-ea"/>
                <a:cs typeface="+mn-cs"/>
              </a:rPr>
              <a:t>ExAC</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36</a:t>
            </a:fld>
            <a:endParaRPr lang="en-US"/>
          </a:p>
        </p:txBody>
      </p:sp>
    </p:spTree>
    <p:extLst>
      <p:ext uri="{BB962C8B-B14F-4D97-AF65-F5344CB8AC3E}">
        <p14:creationId xmlns:p14="http://schemas.microsoft.com/office/powerpoint/2010/main" val="9225686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VCF files, or variant call format files,</a:t>
            </a:r>
            <a:r>
              <a:rPr lang="en-US" baseline="0" dirty="0"/>
              <a:t> are divided into two main parts. The top, or head, of the file, with hashtag prefixed lines, is a descriptive part explaining the information given for each variant and each sample, if multiple samples exists. It also gives the date and some information from the variant caller used.</a:t>
            </a:r>
          </a:p>
          <a:p>
            <a:endParaRPr lang="en-US" baseline="0" dirty="0"/>
          </a:p>
          <a:p>
            <a:r>
              <a:rPr lang="en-US" baseline="0" dirty="0"/>
              <a:t>Below this are the actual variants, one line per variant.</a:t>
            </a:r>
            <a:endParaRPr lang="en-US" dirty="0"/>
          </a:p>
          <a:p>
            <a:endParaRPr lang="en-US" dirty="0"/>
          </a:p>
          <a:p>
            <a:r>
              <a:rPr lang="en-US" dirty="0"/>
              <a:t>Now lets look at each part </a:t>
            </a:r>
            <a:r>
              <a:rPr lang="en-US" dirty="0" err="1"/>
              <a:t>alittle</a:t>
            </a:r>
            <a:r>
              <a:rPr lang="en-US" dirty="0"/>
              <a:t> closer.</a:t>
            </a:r>
          </a:p>
          <a:p>
            <a:endParaRPr lang="en-US" dirty="0"/>
          </a:p>
          <a:p>
            <a:r>
              <a:rPr lang="en-US" dirty="0"/>
              <a:t>(Update later to latest </a:t>
            </a:r>
            <a:r>
              <a:rPr lang="en-US" dirty="0" err="1"/>
              <a:t>vcf</a:t>
            </a:r>
            <a:r>
              <a:rPr lang="en-US" dirty="0"/>
              <a:t> format)</a:t>
            </a:r>
          </a:p>
        </p:txBody>
      </p:sp>
      <p:sp>
        <p:nvSpPr>
          <p:cNvPr id="4" name="Slide Number Placeholder 3"/>
          <p:cNvSpPr>
            <a:spLocks noGrp="1"/>
          </p:cNvSpPr>
          <p:nvPr>
            <p:ph type="sldNum" sz="quarter" idx="10"/>
          </p:nvPr>
        </p:nvSpPr>
        <p:spPr/>
        <p:txBody>
          <a:bodyPr/>
          <a:lstStyle/>
          <a:p>
            <a:fld id="{93028652-11D1-8A42-9F26-9AC760C0492B}" type="slidenum">
              <a:rPr lang="en-US" smtClean="0"/>
              <a:t>38</a:t>
            </a:fld>
            <a:endParaRPr lang="en-US"/>
          </a:p>
        </p:txBody>
      </p:sp>
    </p:spTree>
    <p:extLst>
      <p:ext uri="{BB962C8B-B14F-4D97-AF65-F5344CB8AC3E}">
        <p14:creationId xmlns:p14="http://schemas.microsoft.com/office/powerpoint/2010/main" val="8971497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39</a:t>
            </a:fld>
            <a:endParaRPr lang="en-US"/>
          </a:p>
        </p:txBody>
      </p:sp>
    </p:spTree>
    <p:extLst>
      <p:ext uri="{BB962C8B-B14F-4D97-AF65-F5344CB8AC3E}">
        <p14:creationId xmlns:p14="http://schemas.microsoft.com/office/powerpoint/2010/main" val="34342795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41</a:t>
            </a:fld>
            <a:endParaRPr lang="en-US"/>
          </a:p>
        </p:txBody>
      </p:sp>
    </p:spTree>
    <p:extLst>
      <p:ext uri="{BB962C8B-B14F-4D97-AF65-F5344CB8AC3E}">
        <p14:creationId xmlns:p14="http://schemas.microsoft.com/office/powerpoint/2010/main" val="27163435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42</a:t>
            </a:fld>
            <a:endParaRPr lang="en-US"/>
          </a:p>
        </p:txBody>
      </p:sp>
    </p:spTree>
    <p:extLst>
      <p:ext uri="{BB962C8B-B14F-4D97-AF65-F5344CB8AC3E}">
        <p14:creationId xmlns:p14="http://schemas.microsoft.com/office/powerpoint/2010/main" val="5744772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tool for this is </a:t>
            </a:r>
            <a:r>
              <a:rPr lang="en-US" baseline="0" dirty="0" err="1"/>
              <a:t>picards</a:t>
            </a:r>
            <a:r>
              <a:rPr lang="en-US" baseline="0" dirty="0"/>
              <a:t> </a:t>
            </a:r>
            <a:r>
              <a:rPr lang="en-US" baseline="0" dirty="0" err="1"/>
              <a:t>MarkDuplicates</a:t>
            </a:r>
            <a:r>
              <a:rPr lang="en-US" baseline="0" dirty="0"/>
              <a:t>. </a:t>
            </a:r>
          </a:p>
          <a:p>
            <a:endParaRPr lang="en-US" baseline="0" dirty="0"/>
          </a:p>
          <a:p>
            <a:r>
              <a:rPr lang="en-US" baseline="0" dirty="0"/>
              <a:t>Occur PCR</a:t>
            </a:r>
          </a:p>
          <a:p>
            <a:r>
              <a:rPr lang="en-US" baseline="0" dirty="0"/>
              <a:t>Copies same fragment </a:t>
            </a:r>
            <a:r>
              <a:rPr lang="en-US" baseline="0" dirty="0" err="1"/>
              <a:t>goto</a:t>
            </a:r>
            <a:r>
              <a:rPr lang="en-US" baseline="0" dirty="0"/>
              <a:t> different </a:t>
            </a:r>
            <a:r>
              <a:rPr lang="en-US" baseline="0" dirty="0" err="1"/>
              <a:t>flowcells</a:t>
            </a:r>
            <a:endParaRPr lang="en-US" baseline="0" dirty="0"/>
          </a:p>
          <a:p>
            <a:r>
              <a:rPr lang="en-US" baseline="0" dirty="0"/>
              <a:t>High library complexity is good</a:t>
            </a:r>
          </a:p>
          <a:p>
            <a:r>
              <a:rPr lang="en-US" baseline="0" dirty="0"/>
              <a:t>Don’t add information</a:t>
            </a:r>
          </a:p>
          <a:p>
            <a:endParaRPr lang="en-US" baseline="0" dirty="0"/>
          </a:p>
          <a:p>
            <a:r>
              <a:rPr lang="en-US" baseline="0" dirty="0"/>
              <a:t>Optical duplicates</a:t>
            </a:r>
          </a:p>
          <a:p>
            <a:r>
              <a:rPr lang="en-US" baseline="0" dirty="0"/>
              <a:t>Less talked about</a:t>
            </a:r>
          </a:p>
          <a:p>
            <a:r>
              <a:rPr lang="en-US" baseline="0" dirty="0"/>
              <a:t>One </a:t>
            </a:r>
            <a:r>
              <a:rPr lang="en-US" baseline="0" dirty="0" err="1"/>
              <a:t>flowcell</a:t>
            </a:r>
            <a:r>
              <a:rPr lang="en-US" baseline="0" dirty="0"/>
              <a:t> cluster</a:t>
            </a:r>
          </a:p>
          <a:p>
            <a:r>
              <a:rPr lang="en-US" baseline="0" dirty="0"/>
              <a:t>Incorrectly identified on several cells</a:t>
            </a:r>
          </a:p>
          <a:p>
            <a:endParaRPr lang="en-US" baseline="0" dirty="0"/>
          </a:p>
          <a:p>
            <a:r>
              <a:rPr lang="en-US" baseline="0" dirty="0"/>
              <a:t>Amplicon</a:t>
            </a:r>
          </a:p>
          <a:p>
            <a:endParaRPr lang="en-US" baseline="0" dirty="0"/>
          </a:p>
          <a:p>
            <a:r>
              <a:rPr lang="en-US" baseline="0" dirty="0"/>
              <a:t>Duplicates typically arise during PCR amplification of the fragments with adapters. We </a:t>
            </a:r>
            <a:r>
              <a:rPr lang="en-US" sz="1200" b="0" i="0" kern="1200" dirty="0">
                <a:solidFill>
                  <a:schemeClr val="tx1"/>
                </a:solidFill>
                <a:effectLst/>
                <a:latin typeface="+mn-lt"/>
                <a:ea typeface="+mn-ea"/>
                <a:cs typeface="+mn-cs"/>
              </a:rPr>
              <a:t>are </a:t>
            </a:r>
            <a:r>
              <a:rPr lang="en-US" sz="1200" b="0" i="1" kern="1200" dirty="0">
                <a:solidFill>
                  <a:schemeClr val="tx1"/>
                </a:solidFill>
                <a:effectLst/>
                <a:latin typeface="+mn-lt"/>
                <a:ea typeface="+mn-ea"/>
                <a:cs typeface="+mn-cs"/>
              </a:rPr>
              <a:t>intentionally</a:t>
            </a:r>
            <a:r>
              <a:rPr lang="en-US" sz="1200" b="0" i="0" kern="1200" dirty="0">
                <a:solidFill>
                  <a:schemeClr val="tx1"/>
                </a:solidFill>
                <a:effectLst/>
                <a:latin typeface="+mn-lt"/>
                <a:ea typeface="+mn-ea"/>
                <a:cs typeface="+mn-cs"/>
              </a:rPr>
              <a:t> creating multiple copies of each original genomic DNA molecule so that you have enough of them. The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PCR duplicates occur when two copies of the same original molecule get onto different areas of the </a:t>
            </a:r>
            <a:r>
              <a:rPr lang="en-US" sz="1200" b="0" i="0" kern="1200" dirty="0" err="1">
                <a:solidFill>
                  <a:schemeClr val="tx1"/>
                </a:solidFill>
                <a:effectLst/>
                <a:latin typeface="+mn-lt"/>
                <a:ea typeface="+mn-ea"/>
                <a:cs typeface="+mn-cs"/>
              </a:rPr>
              <a:t>flowcell</a:t>
            </a:r>
            <a:r>
              <a:rPr lang="en-US" sz="1200" b="0" i="0" kern="1200" dirty="0">
                <a:solidFill>
                  <a:schemeClr val="tx1"/>
                </a:solidFill>
                <a:effectLst/>
                <a:latin typeface="+mn-lt"/>
                <a:ea typeface="+mn-ea"/>
                <a:cs typeface="+mn-cs"/>
              </a:rPr>
              <a:t>. A greater amount of starting material</a:t>
            </a:r>
            <a:r>
              <a:rPr lang="en-US" sz="1200" b="0" i="0" kern="1200" baseline="0" dirty="0">
                <a:solidFill>
                  <a:schemeClr val="tx1"/>
                </a:solidFill>
                <a:effectLst/>
                <a:latin typeface="+mn-lt"/>
                <a:ea typeface="+mn-ea"/>
                <a:cs typeface="+mn-cs"/>
              </a:rPr>
              <a:t>, often termed as having a high complexity library, is a good indicator of not having a big problem with duplicates.</a:t>
            </a:r>
            <a:endParaRPr lang="en-US" baseline="0" dirty="0"/>
          </a:p>
          <a:p>
            <a:endParaRPr lang="en-US" baseline="0" dirty="0"/>
          </a:p>
          <a:p>
            <a:r>
              <a:rPr lang="en-US" baseline="0" dirty="0"/>
              <a:t>And duplicates don</a:t>
            </a:r>
            <a:r>
              <a:rPr lang="uk-UA" baseline="0" dirty="0"/>
              <a:t>’</a:t>
            </a:r>
            <a:r>
              <a:rPr lang="en-US" baseline="0" dirty="0"/>
              <a:t>t give any additional information, as you can see here, what we want is reads slightly off from </a:t>
            </a:r>
            <a:r>
              <a:rPr lang="en-US" baseline="0" dirty="0" err="1"/>
              <a:t>eachother</a:t>
            </a:r>
            <a:r>
              <a:rPr lang="en-US" baseline="0" dirty="0"/>
              <a:t>, so we know that they are adding new information. You can also choose to just mark the duplicates rather than remove them entirely as many variant callers can ignore reads marked as duplicates. This gives you the option later to perform variant calling with and without duplicates and compare the results.</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Finally, during some kinds of sequencing, such as amplicon sequencing, you tend to recommend not removing duplicates as there will be many duplicates by design. So keep that in mind.</a:t>
            </a:r>
            <a:endParaRPr lang="en-US" dirty="0"/>
          </a:p>
          <a:p>
            <a:endParaRPr lang="en-US" baseline="0" dirty="0"/>
          </a:p>
          <a:p>
            <a:endParaRPr lang="en-US" baseline="0" dirty="0"/>
          </a:p>
          <a:p>
            <a:r>
              <a:rPr lang="en-US" baseline="0" dirty="0"/>
              <a:t>“</a:t>
            </a:r>
            <a:r>
              <a:rPr lang="en-US" sz="1200" b="1" i="0" kern="1200" dirty="0">
                <a:solidFill>
                  <a:schemeClr val="tx1"/>
                </a:solidFill>
                <a:effectLst/>
                <a:latin typeface="+mn-lt"/>
                <a:ea typeface="+mn-ea"/>
                <a:cs typeface="+mn-cs"/>
              </a:rPr>
              <a:t>optical duplicates</a:t>
            </a:r>
            <a:r>
              <a:rPr lang="en-US" sz="1200" b="0" i="0" kern="1200" dirty="0">
                <a:solidFill>
                  <a:schemeClr val="tx1"/>
                </a:solidFill>
                <a:effectLst/>
                <a:latin typeface="+mn-lt"/>
                <a:ea typeface="+mn-ea"/>
                <a:cs typeface="+mn-cs"/>
              </a:rPr>
              <a:t> are sequences from one flow cell cluster, that are (incorrectly) identified by software to be from multiple adjacent clusters. ”</a:t>
            </a:r>
            <a:endParaRPr lang="en-U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43</a:t>
            </a:fld>
            <a:endParaRPr lang="en-US"/>
          </a:p>
        </p:txBody>
      </p:sp>
    </p:spTree>
    <p:extLst>
      <p:ext uri="{BB962C8B-B14F-4D97-AF65-F5344CB8AC3E}">
        <p14:creationId xmlns:p14="http://schemas.microsoft.com/office/powerpoint/2010/main" val="2690102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baseline="0" dirty="0"/>
              <a:t>Reminder of important concepts before we move on to the NGS workflow.</a:t>
            </a:r>
          </a:p>
          <a:p>
            <a:endParaRPr lang="en-US" baseline="0" dirty="0"/>
          </a:p>
          <a:p>
            <a:r>
              <a:rPr lang="en-US" dirty="0"/>
              <a:t>To</a:t>
            </a:r>
            <a:r>
              <a:rPr lang="en-US" baseline="0" dirty="0"/>
              <a:t> describe our input data we need a brief refresher on what our data actually is. Paired end sequencing starts off similarly to other sequence protocols where the DNA is fragmented and adaptors are ligated to the ends of a fragment and are PCR amplified to generate clusters. The adaptors find complementary locations on a </a:t>
            </a:r>
            <a:r>
              <a:rPr lang="en-US" baseline="0" dirty="0" err="1"/>
              <a:t>flowcell</a:t>
            </a:r>
            <a:r>
              <a:rPr lang="en-US" baseline="0" dirty="0"/>
              <a:t>.</a:t>
            </a:r>
          </a:p>
          <a:p>
            <a:r>
              <a:rPr lang="en-US" baseline="0" dirty="0"/>
              <a:t>After this the reverse strands are washed off and the forward strands are sequenced. Then the clusters are regenerated and the reverse strands are sequenced.</a:t>
            </a:r>
          </a:p>
          <a:p>
            <a:endParaRPr lang="en-US" baseline="0" dirty="0"/>
          </a:p>
          <a:p>
            <a:r>
              <a:rPr lang="en-US" baseline="0" dirty="0"/>
              <a:t>DNA Fragmentation</a:t>
            </a:r>
          </a:p>
          <a:p>
            <a:r>
              <a:rPr lang="en-US" baseline="0" dirty="0"/>
              <a:t>Adaptors attached</a:t>
            </a:r>
          </a:p>
          <a:p>
            <a:r>
              <a:rPr lang="en-US" baseline="0" dirty="0"/>
              <a:t>PCR amplification – not always</a:t>
            </a:r>
          </a:p>
          <a:p>
            <a:r>
              <a:rPr lang="en-US" baseline="0" dirty="0"/>
              <a:t>Attach to </a:t>
            </a:r>
            <a:r>
              <a:rPr lang="en-US" baseline="0" dirty="0" err="1"/>
              <a:t>flowcell</a:t>
            </a:r>
            <a:endParaRPr lang="en-US" baseline="0" dirty="0"/>
          </a:p>
          <a:p>
            <a:r>
              <a:rPr lang="en-US" baseline="0" dirty="0"/>
              <a:t>Reverse flushed, forward sequenced</a:t>
            </a:r>
          </a:p>
          <a:p>
            <a:r>
              <a:rPr lang="en-US" baseline="0" dirty="0"/>
              <a:t>Clusters regenerated, forward flushed and reverse sequenced.</a:t>
            </a:r>
            <a:endParaRPr lang="en-US" dirty="0"/>
          </a:p>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3</a:t>
            </a:fld>
            <a:endParaRPr lang="en-US"/>
          </a:p>
        </p:txBody>
      </p:sp>
    </p:spTree>
    <p:extLst>
      <p:ext uri="{BB962C8B-B14F-4D97-AF65-F5344CB8AC3E}">
        <p14:creationId xmlns:p14="http://schemas.microsoft.com/office/powerpoint/2010/main" val="38082435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45</a:t>
            </a:fld>
            <a:endParaRPr lang="en-US"/>
          </a:p>
        </p:txBody>
      </p:sp>
    </p:spTree>
    <p:extLst>
      <p:ext uri="{BB962C8B-B14F-4D97-AF65-F5344CB8AC3E}">
        <p14:creationId xmlns:p14="http://schemas.microsoft.com/office/powerpoint/2010/main" val="30827187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Base Quality Score Recalibration basically </a:t>
            </a:r>
            <a:r>
              <a:rPr lang="en-US" sz="1200" b="0" i="0" kern="1200" dirty="0">
                <a:solidFill>
                  <a:schemeClr val="tx1"/>
                </a:solidFill>
                <a:effectLst/>
                <a:latin typeface="+mn-lt"/>
                <a:ea typeface="+mn-ea"/>
                <a:cs typeface="+mn-cs"/>
              </a:rPr>
              <a:t>detects systematic errors made by the sequencer when it estimates the quality score of each base call,</a:t>
            </a:r>
            <a:r>
              <a:rPr lang="en-US" sz="1200" b="0" i="0" kern="1200" baseline="0" dirty="0">
                <a:solidFill>
                  <a:schemeClr val="tx1"/>
                </a:solidFill>
                <a:effectLst/>
                <a:latin typeface="+mn-lt"/>
                <a:ea typeface="+mn-ea"/>
                <a:cs typeface="+mn-cs"/>
              </a:rPr>
              <a:t> which is basically how confident the machine was that the called base is correct.</a:t>
            </a:r>
            <a:endParaRPr lang="en-US" dirty="0"/>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Some of these errors are due to the physics or the chemistry of how the sequencing reaction works, and some can</a:t>
            </a:r>
            <a:r>
              <a:rPr lang="en-US" sz="1200" b="0" i="0" kern="1200" baseline="0" dirty="0">
                <a:solidFill>
                  <a:schemeClr val="tx1"/>
                </a:solidFill>
                <a:effectLst/>
                <a:latin typeface="+mn-lt"/>
                <a:ea typeface="+mn-ea"/>
                <a:cs typeface="+mn-cs"/>
              </a:rPr>
              <a:t> be</a:t>
            </a:r>
            <a:r>
              <a:rPr lang="en-US" sz="1200" b="0" i="0" kern="1200" dirty="0">
                <a:solidFill>
                  <a:schemeClr val="tx1"/>
                </a:solidFill>
                <a:effectLst/>
                <a:latin typeface="+mn-lt"/>
                <a:ea typeface="+mn-ea"/>
                <a:cs typeface="+mn-cs"/>
              </a:rPr>
              <a:t> due to manufacturing flaws in the equipment.</a:t>
            </a:r>
          </a:p>
          <a:p>
            <a:endParaRPr lang="en-US" sz="1200" b="0" i="0" kern="1200" dirty="0">
              <a:solidFill>
                <a:schemeClr val="tx1"/>
              </a:solidFill>
              <a:effectLst/>
              <a:latin typeface="+mn-lt"/>
              <a:ea typeface="+mn-ea"/>
              <a:cs typeface="+mn-cs"/>
            </a:endParaRPr>
          </a:p>
          <a:p>
            <a:pPr fontAlgn="base"/>
            <a:r>
              <a:rPr lang="en-US" sz="1200" b="0" i="0" kern="1200" baseline="0" dirty="0">
                <a:solidFill>
                  <a:schemeClr val="tx1"/>
                </a:solidFill>
                <a:effectLst/>
                <a:latin typeface="+mn-lt"/>
                <a:ea typeface="+mn-ea"/>
                <a:cs typeface="+mn-cs"/>
              </a:rPr>
              <a:t>The tool checks the covariation between </a:t>
            </a:r>
            <a:r>
              <a:rPr lang="en-US" sz="1200" b="0" i="0" kern="1200" dirty="0">
                <a:solidFill>
                  <a:schemeClr val="tx1"/>
                </a:solidFill>
                <a:effectLst/>
                <a:latin typeface="+mn-lt"/>
                <a:ea typeface="+mn-ea"/>
                <a:cs typeface="+mn-cs"/>
              </a:rPr>
              <a:t>Reported quality score, the position within the read and the preceding and current nucleotide observed by the sequencing machine to find</a:t>
            </a:r>
            <a:r>
              <a:rPr lang="en-US" sz="1200" b="0" i="0" kern="1200" baseline="0" dirty="0">
                <a:solidFill>
                  <a:schemeClr val="tx1"/>
                </a:solidFill>
                <a:effectLst/>
                <a:latin typeface="+mn-lt"/>
                <a:ea typeface="+mn-ea"/>
                <a:cs typeface="+mn-cs"/>
              </a:rPr>
              <a:t> non-random discrepancies that lead to the score being adjusted.</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systematic technical errors, leading to over- or under-estimated base quality scores in the data. </a:t>
            </a:r>
          </a:p>
          <a:p>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93028652-11D1-8A42-9F26-9AC760C0492B}" type="slidenum">
              <a:rPr lang="en-US" smtClean="0"/>
              <a:t>46</a:t>
            </a:fld>
            <a:endParaRPr lang="en-US"/>
          </a:p>
        </p:txBody>
      </p:sp>
    </p:spTree>
    <p:extLst>
      <p:ext uri="{BB962C8B-B14F-4D97-AF65-F5344CB8AC3E}">
        <p14:creationId xmlns:p14="http://schemas.microsoft.com/office/powerpoint/2010/main" val="11702917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48</a:t>
            </a:fld>
            <a:endParaRPr lang="en-US"/>
          </a:p>
        </p:txBody>
      </p:sp>
    </p:spTree>
    <p:extLst>
      <p:ext uri="{BB962C8B-B14F-4D97-AF65-F5344CB8AC3E}">
        <p14:creationId xmlns:p14="http://schemas.microsoft.com/office/powerpoint/2010/main" val="43191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sz="1200" b="0" i="0" u="none" strike="noStrike" kern="1200" dirty="0">
                <a:solidFill>
                  <a:schemeClr val="tx1"/>
                </a:solidFill>
                <a:effectLst/>
                <a:latin typeface="+mn-lt"/>
                <a:ea typeface="+mn-ea"/>
                <a:cs typeface="+mn-cs"/>
              </a:rPr>
              <a:t>A </a:t>
            </a:r>
            <a:r>
              <a:rPr lang="sv-SE" sz="1200" b="0" i="0" u="none" strike="noStrike" kern="1200" dirty="0" err="1">
                <a:solidFill>
                  <a:schemeClr val="tx1"/>
                </a:solidFill>
                <a:effectLst/>
                <a:latin typeface="+mn-lt"/>
                <a:ea typeface="+mn-ea"/>
                <a:cs typeface="+mn-cs"/>
              </a:rPr>
              <a:t>typical</a:t>
            </a:r>
            <a:r>
              <a:rPr lang="sv-SE" sz="1200" b="0" i="0" u="none" strike="noStrike" kern="1200" dirty="0">
                <a:solidFill>
                  <a:schemeClr val="tx1"/>
                </a:solidFill>
                <a:effectLst/>
                <a:latin typeface="+mn-lt"/>
                <a:ea typeface="+mn-ea"/>
                <a:cs typeface="+mn-cs"/>
              </a:rPr>
              <a:t> scenario </a:t>
            </a:r>
            <a:r>
              <a:rPr lang="sv-SE" sz="1200" b="0" i="0" u="none" strike="noStrike" kern="1200" dirty="0" err="1">
                <a:solidFill>
                  <a:schemeClr val="tx1"/>
                </a:solidFill>
                <a:effectLst/>
                <a:latin typeface="+mn-lt"/>
                <a:ea typeface="+mn-ea"/>
                <a:cs typeface="+mn-cs"/>
              </a:rPr>
              <a:t>requiring</a:t>
            </a:r>
            <a:r>
              <a:rPr lang="sv-SE" sz="1200" b="0" i="0" u="none" strike="noStrike" kern="1200" dirty="0">
                <a:solidFill>
                  <a:schemeClr val="tx1"/>
                </a:solidFill>
                <a:effectLst/>
                <a:latin typeface="+mn-lt"/>
                <a:ea typeface="+mn-ea"/>
                <a:cs typeface="+mn-cs"/>
              </a:rPr>
              <a:t> manual filtration is small </a:t>
            </a:r>
            <a:r>
              <a:rPr lang="sv-SE" sz="1200" b="0" i="0" u="none" strike="noStrike" kern="1200" dirty="0" err="1">
                <a:solidFill>
                  <a:schemeClr val="tx1"/>
                </a:solidFill>
                <a:effectLst/>
                <a:latin typeface="+mn-lt"/>
                <a:ea typeface="+mn-ea"/>
                <a:cs typeface="+mn-cs"/>
              </a:rPr>
              <a:t>cohort</a:t>
            </a:r>
            <a:r>
              <a:rPr lang="sv-SE" sz="1200" b="0" i="0" u="none" strike="noStrike" kern="1200" dirty="0">
                <a:solidFill>
                  <a:schemeClr val="tx1"/>
                </a:solidFill>
                <a:effectLst/>
                <a:latin typeface="+mn-lt"/>
                <a:ea typeface="+mn-ea"/>
                <a:cs typeface="+mn-cs"/>
              </a:rPr>
              <a:t> callsets, </a:t>
            </a:r>
            <a:r>
              <a:rPr lang="sv-SE" sz="1200" b="0" i="0" u="none" strike="noStrike" kern="1200" dirty="0" err="1">
                <a:solidFill>
                  <a:schemeClr val="tx1"/>
                </a:solidFill>
                <a:effectLst/>
                <a:latin typeface="+mn-lt"/>
                <a:ea typeface="+mn-ea"/>
                <a:cs typeface="+mn-cs"/>
              </a:rPr>
              <a:t>e.g</a:t>
            </a:r>
            <a:r>
              <a:rPr lang="sv-SE" sz="1200" b="0" i="0" u="none" strike="noStrike" kern="1200" dirty="0">
                <a:solidFill>
                  <a:schemeClr val="tx1"/>
                </a:solidFill>
                <a:effectLst/>
                <a:latin typeface="+mn-lt"/>
                <a:ea typeface="+mn-ea"/>
                <a:cs typeface="+mn-cs"/>
              </a:rPr>
              <a:t>. less </a:t>
            </a:r>
            <a:r>
              <a:rPr lang="sv-SE" sz="1200" b="0" i="0" u="none" strike="noStrike" kern="1200" dirty="0" err="1">
                <a:solidFill>
                  <a:schemeClr val="tx1"/>
                </a:solidFill>
                <a:effectLst/>
                <a:latin typeface="+mn-lt"/>
                <a:ea typeface="+mn-ea"/>
                <a:cs typeface="+mn-cs"/>
              </a:rPr>
              <a:t>than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thirty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exomes</a:t>
            </a:r>
            <a:r>
              <a:rPr lang="sv-SE" sz="1200" b="0" i="0" u="none" strike="noStrike" kern="1200" dirty="0">
                <a:solidFill>
                  <a:schemeClr val="tx1"/>
                </a:solidFill>
                <a:effectLst/>
                <a:latin typeface="+mn-lt"/>
                <a:ea typeface="+mn-ea"/>
                <a:cs typeface="+mn-cs"/>
              </a:rPr>
              <a:t>.</a:t>
            </a:r>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49</a:t>
            </a:fld>
            <a:endParaRPr lang="en-US"/>
          </a:p>
        </p:txBody>
      </p:sp>
    </p:spTree>
    <p:extLst>
      <p:ext uri="{BB962C8B-B14F-4D97-AF65-F5344CB8AC3E}">
        <p14:creationId xmlns:p14="http://schemas.microsoft.com/office/powerpoint/2010/main" val="14412046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50</a:t>
            </a:fld>
            <a:endParaRPr lang="en-US"/>
          </a:p>
        </p:txBody>
      </p:sp>
    </p:spTree>
    <p:extLst>
      <p:ext uri="{BB962C8B-B14F-4D97-AF65-F5344CB8AC3E}">
        <p14:creationId xmlns:p14="http://schemas.microsoft.com/office/powerpoint/2010/main" val="31498063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51</a:t>
            </a:fld>
            <a:endParaRPr lang="en-US"/>
          </a:p>
        </p:txBody>
      </p:sp>
    </p:spTree>
    <p:extLst>
      <p:ext uri="{BB962C8B-B14F-4D97-AF65-F5344CB8AC3E}">
        <p14:creationId xmlns:p14="http://schemas.microsoft.com/office/powerpoint/2010/main" val="18539019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52</a:t>
            </a:fld>
            <a:endParaRPr lang="en-US"/>
          </a:p>
        </p:txBody>
      </p:sp>
    </p:spTree>
    <p:extLst>
      <p:ext uri="{BB962C8B-B14F-4D97-AF65-F5344CB8AC3E}">
        <p14:creationId xmlns:p14="http://schemas.microsoft.com/office/powerpoint/2010/main" val="16786633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ea typeface="+mn-ea"/>
                <a:cs typeface="+mn-cs"/>
              </a:rPr>
              <a:t>Most </a:t>
            </a:r>
            <a:r>
              <a:rPr lang="sv-SE" sz="1200" kern="1200" dirty="0" err="1">
                <a:solidFill>
                  <a:schemeClr val="tx1"/>
                </a:solidFill>
                <a:effectLst/>
                <a:latin typeface="+mn-lt"/>
                <a:ea typeface="+mn-ea"/>
                <a:cs typeface="+mn-cs"/>
              </a:rPr>
              <a:t>people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are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born</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with</a:t>
            </a:r>
            <a:r>
              <a:rPr lang="sv-SE" sz="1200" kern="1200" dirty="0">
                <a:solidFill>
                  <a:schemeClr val="tx1"/>
                </a:solidFill>
                <a:effectLst/>
                <a:latin typeface="+mn-lt"/>
                <a:ea typeface="+mn-ea"/>
                <a:cs typeface="+mn-cs"/>
              </a:rPr>
              <a:t> the </a:t>
            </a:r>
            <a:r>
              <a:rPr lang="sv-SE" sz="1200" kern="1200" dirty="0" err="1">
                <a:solidFill>
                  <a:schemeClr val="tx1"/>
                </a:solidFill>
                <a:effectLst/>
                <a:latin typeface="+mn-lt"/>
                <a:ea typeface="+mn-ea"/>
                <a:cs typeface="+mn-cs"/>
              </a:rPr>
              <a:t>ability</a:t>
            </a:r>
            <a:r>
              <a:rPr lang="sv-SE" sz="1200" kern="1200" dirty="0">
                <a:solidFill>
                  <a:schemeClr val="tx1"/>
                </a:solidFill>
                <a:effectLst/>
                <a:latin typeface="+mn-lt"/>
                <a:ea typeface="+mn-ea"/>
                <a:cs typeface="+mn-cs"/>
              </a:rPr>
              <a:t> to </a:t>
            </a:r>
            <a:r>
              <a:rPr lang="sv-SE" sz="1200" kern="1200" dirty="0" err="1">
                <a:solidFill>
                  <a:schemeClr val="tx1"/>
                </a:solidFill>
                <a:effectLst/>
                <a:latin typeface="+mn-lt"/>
                <a:ea typeface="+mn-ea"/>
                <a:cs typeface="+mn-cs"/>
              </a:rPr>
              <a:t>digest</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lactose</a:t>
            </a:r>
            <a:r>
              <a:rPr lang="sv-SE" sz="1200" kern="1200" dirty="0">
                <a:solidFill>
                  <a:schemeClr val="tx1"/>
                </a:solidFill>
                <a:effectLst/>
                <a:latin typeface="+mn-lt"/>
                <a:ea typeface="+mn-ea"/>
                <a:cs typeface="+mn-cs"/>
              </a:rPr>
              <a:t>, the major </a:t>
            </a:r>
            <a:r>
              <a:rPr lang="sv-SE" sz="1200" kern="1200" dirty="0" err="1">
                <a:solidFill>
                  <a:schemeClr val="tx1"/>
                </a:solidFill>
                <a:effectLst/>
                <a:latin typeface="+mn-lt"/>
                <a:ea typeface="+mn-ea"/>
                <a:cs typeface="+mn-cs"/>
              </a:rPr>
              <a:t>carbohydrate</a:t>
            </a:r>
            <a:r>
              <a:rPr lang="sv-SE" sz="1200" kern="1200" dirty="0">
                <a:solidFill>
                  <a:schemeClr val="tx1"/>
                </a:solidFill>
                <a:effectLst/>
                <a:latin typeface="+mn-lt"/>
                <a:ea typeface="+mn-ea"/>
                <a:cs typeface="+mn-cs"/>
              </a:rPr>
              <a:t> in milk and the </a:t>
            </a:r>
            <a:r>
              <a:rPr lang="sv-SE" sz="1200" kern="1200" dirty="0" err="1">
                <a:solidFill>
                  <a:schemeClr val="tx1"/>
                </a:solidFill>
                <a:effectLst/>
                <a:latin typeface="+mn-lt"/>
                <a:ea typeface="+mn-ea"/>
                <a:cs typeface="+mn-cs"/>
              </a:rPr>
              <a:t>main</a:t>
            </a:r>
            <a:r>
              <a:rPr lang="sv-SE" sz="1200" kern="1200" dirty="0">
                <a:solidFill>
                  <a:schemeClr val="tx1"/>
                </a:solidFill>
                <a:effectLst/>
                <a:latin typeface="+mn-lt"/>
                <a:ea typeface="+mn-ea"/>
                <a:cs typeface="+mn-cs"/>
              </a:rPr>
              <a:t> source </a:t>
            </a:r>
            <a:r>
              <a:rPr lang="sv-SE" sz="1200" kern="1200" dirty="0" err="1">
                <a:solidFill>
                  <a:schemeClr val="tx1"/>
                </a:solidFill>
                <a:effectLst/>
                <a:latin typeface="+mn-lt"/>
                <a:ea typeface="+mn-ea"/>
                <a:cs typeface="+mn-cs"/>
              </a:rPr>
              <a:t>of</a:t>
            </a:r>
            <a:r>
              <a:rPr lang="sv-SE" sz="1200" kern="1200" dirty="0">
                <a:solidFill>
                  <a:schemeClr val="tx1"/>
                </a:solidFill>
                <a:effectLst/>
                <a:latin typeface="+mn-lt"/>
                <a:ea typeface="+mn-ea"/>
                <a:cs typeface="+mn-cs"/>
              </a:rPr>
              <a:t> nutrition </a:t>
            </a:r>
            <a:r>
              <a:rPr lang="sv-SE" sz="1200" kern="1200" dirty="0" err="1">
                <a:solidFill>
                  <a:schemeClr val="tx1"/>
                </a:solidFill>
                <a:effectLst/>
                <a:latin typeface="+mn-lt"/>
                <a:ea typeface="+mn-ea"/>
                <a:cs typeface="+mn-cs"/>
              </a:rPr>
              <a:t>until</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weaning</a:t>
            </a:r>
            <a:r>
              <a:rPr lang="sv-SE"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sv-S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err="1">
                <a:solidFill>
                  <a:schemeClr val="tx1"/>
                </a:solidFill>
                <a:effectLst/>
                <a:latin typeface="+mn-lt"/>
                <a:ea typeface="+mn-ea"/>
                <a:cs typeface="+mn-cs"/>
              </a:rPr>
              <a:t>Lactase</a:t>
            </a:r>
            <a:r>
              <a:rPr lang="sv-SE" sz="1200" kern="1200" dirty="0">
                <a:solidFill>
                  <a:schemeClr val="tx1"/>
                </a:solidFill>
                <a:effectLst/>
                <a:latin typeface="+mn-lt"/>
                <a:ea typeface="+mn-ea"/>
                <a:cs typeface="+mn-cs"/>
              </a:rPr>
              <a:t> is an </a:t>
            </a:r>
            <a:r>
              <a:rPr lang="sv-SE" sz="1200" kern="1200" dirty="0" err="1">
                <a:solidFill>
                  <a:schemeClr val="tx1"/>
                </a:solidFill>
                <a:effectLst/>
                <a:latin typeface="+mn-lt"/>
                <a:ea typeface="+mn-ea"/>
                <a:cs typeface="+mn-cs"/>
              </a:rPr>
              <a:t>enzyme</a:t>
            </a:r>
            <a:r>
              <a:rPr lang="sv-SE" sz="1200" kern="1200" dirty="0">
                <a:solidFill>
                  <a:schemeClr val="tx1"/>
                </a:solidFill>
                <a:effectLst/>
                <a:latin typeface="+mn-lt"/>
                <a:ea typeface="+mn-ea"/>
                <a:cs typeface="+mn-cs"/>
              </a:rPr>
              <a:t> </a:t>
            </a:r>
            <a:r>
              <a:rPr lang="en-GB" dirty="0"/>
              <a:t>expressed in the small intestine.</a:t>
            </a:r>
          </a:p>
          <a:p>
            <a:endParaRPr lang="en-GB" dirty="0"/>
          </a:p>
          <a:p>
            <a:r>
              <a:rPr lang="en-GB" dirty="0"/>
              <a:t>Cuts the lactose molecule into one glucose and one galactose molecule. </a:t>
            </a:r>
          </a:p>
          <a:p>
            <a:endParaRPr lang="en-GB" dirty="0"/>
          </a:p>
          <a:p>
            <a:r>
              <a:rPr lang="en-GB" dirty="0"/>
              <a:t>Lactase is encoded by the LCT gene, located on chromosome 2. </a:t>
            </a:r>
          </a:p>
        </p:txBody>
      </p:sp>
      <p:sp>
        <p:nvSpPr>
          <p:cNvPr id="4" name="Platshållare för bildnummer 3"/>
          <p:cNvSpPr>
            <a:spLocks noGrp="1"/>
          </p:cNvSpPr>
          <p:nvPr>
            <p:ph type="sldNum" sz="quarter" idx="5"/>
          </p:nvPr>
        </p:nvSpPr>
        <p:spPr/>
        <p:txBody>
          <a:bodyPr/>
          <a:lstStyle/>
          <a:p>
            <a:fld id="{93028652-11D1-8A42-9F26-9AC760C0492B}" type="slidenum">
              <a:rPr lang="en-US" smtClean="0"/>
              <a:t>53</a:t>
            </a:fld>
            <a:endParaRPr lang="en-US"/>
          </a:p>
        </p:txBody>
      </p:sp>
    </p:spTree>
    <p:extLst>
      <p:ext uri="{BB962C8B-B14F-4D97-AF65-F5344CB8AC3E}">
        <p14:creationId xmlns:p14="http://schemas.microsoft.com/office/powerpoint/2010/main" val="31939025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ea typeface="+mn-ea"/>
                <a:cs typeface="+mn-cs"/>
              </a:rPr>
              <a:t>Most </a:t>
            </a:r>
            <a:r>
              <a:rPr lang="sv-SE" sz="1200" kern="1200" dirty="0" err="1">
                <a:solidFill>
                  <a:schemeClr val="tx1"/>
                </a:solidFill>
                <a:effectLst/>
                <a:latin typeface="+mn-lt"/>
                <a:ea typeface="+mn-ea"/>
                <a:cs typeface="+mn-cs"/>
              </a:rPr>
              <a:t>people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are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born</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with</a:t>
            </a:r>
            <a:r>
              <a:rPr lang="sv-SE" sz="1200" kern="1200" dirty="0">
                <a:solidFill>
                  <a:schemeClr val="tx1"/>
                </a:solidFill>
                <a:effectLst/>
                <a:latin typeface="+mn-lt"/>
                <a:ea typeface="+mn-ea"/>
                <a:cs typeface="+mn-cs"/>
              </a:rPr>
              <a:t> the </a:t>
            </a:r>
            <a:r>
              <a:rPr lang="sv-SE" sz="1200" kern="1200" dirty="0" err="1">
                <a:solidFill>
                  <a:schemeClr val="tx1"/>
                </a:solidFill>
                <a:effectLst/>
                <a:latin typeface="+mn-lt"/>
                <a:ea typeface="+mn-ea"/>
                <a:cs typeface="+mn-cs"/>
              </a:rPr>
              <a:t>ability</a:t>
            </a:r>
            <a:r>
              <a:rPr lang="sv-SE" sz="1200" kern="1200" dirty="0">
                <a:solidFill>
                  <a:schemeClr val="tx1"/>
                </a:solidFill>
                <a:effectLst/>
                <a:latin typeface="+mn-lt"/>
                <a:ea typeface="+mn-ea"/>
                <a:cs typeface="+mn-cs"/>
              </a:rPr>
              <a:t> to </a:t>
            </a:r>
            <a:r>
              <a:rPr lang="sv-SE" sz="1200" kern="1200" dirty="0" err="1">
                <a:solidFill>
                  <a:schemeClr val="tx1"/>
                </a:solidFill>
                <a:effectLst/>
                <a:latin typeface="+mn-lt"/>
                <a:ea typeface="+mn-ea"/>
                <a:cs typeface="+mn-cs"/>
              </a:rPr>
              <a:t>digest</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lactose</a:t>
            </a:r>
            <a:r>
              <a:rPr lang="sv-SE" sz="1200" kern="1200" dirty="0">
                <a:solidFill>
                  <a:schemeClr val="tx1"/>
                </a:solidFill>
                <a:effectLst/>
                <a:latin typeface="+mn-lt"/>
                <a:ea typeface="+mn-ea"/>
                <a:cs typeface="+mn-cs"/>
              </a:rPr>
              <a:t>, the major </a:t>
            </a:r>
            <a:r>
              <a:rPr lang="sv-SE" sz="1200" kern="1200" dirty="0" err="1">
                <a:solidFill>
                  <a:schemeClr val="tx1"/>
                </a:solidFill>
                <a:effectLst/>
                <a:latin typeface="+mn-lt"/>
                <a:ea typeface="+mn-ea"/>
                <a:cs typeface="+mn-cs"/>
              </a:rPr>
              <a:t>carbohydrate</a:t>
            </a:r>
            <a:r>
              <a:rPr lang="sv-SE" sz="1200" kern="1200" dirty="0">
                <a:solidFill>
                  <a:schemeClr val="tx1"/>
                </a:solidFill>
                <a:effectLst/>
                <a:latin typeface="+mn-lt"/>
                <a:ea typeface="+mn-ea"/>
                <a:cs typeface="+mn-cs"/>
              </a:rPr>
              <a:t> in milk and the </a:t>
            </a:r>
            <a:r>
              <a:rPr lang="sv-SE" sz="1200" kern="1200" dirty="0" err="1">
                <a:solidFill>
                  <a:schemeClr val="tx1"/>
                </a:solidFill>
                <a:effectLst/>
                <a:latin typeface="+mn-lt"/>
                <a:ea typeface="+mn-ea"/>
                <a:cs typeface="+mn-cs"/>
              </a:rPr>
              <a:t>main</a:t>
            </a:r>
            <a:r>
              <a:rPr lang="sv-SE" sz="1200" kern="1200" dirty="0">
                <a:solidFill>
                  <a:schemeClr val="tx1"/>
                </a:solidFill>
                <a:effectLst/>
                <a:latin typeface="+mn-lt"/>
                <a:ea typeface="+mn-ea"/>
                <a:cs typeface="+mn-cs"/>
              </a:rPr>
              <a:t> source </a:t>
            </a:r>
            <a:r>
              <a:rPr lang="sv-SE" sz="1200" kern="1200" dirty="0" err="1">
                <a:solidFill>
                  <a:schemeClr val="tx1"/>
                </a:solidFill>
                <a:effectLst/>
                <a:latin typeface="+mn-lt"/>
                <a:ea typeface="+mn-ea"/>
                <a:cs typeface="+mn-cs"/>
              </a:rPr>
              <a:t>of</a:t>
            </a:r>
            <a:r>
              <a:rPr lang="sv-SE" sz="1200" kern="1200" dirty="0">
                <a:solidFill>
                  <a:schemeClr val="tx1"/>
                </a:solidFill>
                <a:effectLst/>
                <a:latin typeface="+mn-lt"/>
                <a:ea typeface="+mn-ea"/>
                <a:cs typeface="+mn-cs"/>
              </a:rPr>
              <a:t> nutrition </a:t>
            </a:r>
            <a:r>
              <a:rPr lang="sv-SE" sz="1200" kern="1200" dirty="0" err="1">
                <a:solidFill>
                  <a:schemeClr val="tx1"/>
                </a:solidFill>
                <a:effectLst/>
                <a:latin typeface="+mn-lt"/>
                <a:ea typeface="+mn-ea"/>
                <a:cs typeface="+mn-cs"/>
              </a:rPr>
              <a:t>until</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weaning</a:t>
            </a:r>
            <a:r>
              <a:rPr lang="sv-SE"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sv-S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err="1">
                <a:solidFill>
                  <a:schemeClr val="tx1"/>
                </a:solidFill>
                <a:effectLst/>
                <a:latin typeface="+mn-lt"/>
                <a:ea typeface="+mn-ea"/>
                <a:cs typeface="+mn-cs"/>
              </a:rPr>
              <a:t>Approximately</a:t>
            </a:r>
            <a:r>
              <a:rPr lang="sv-SE" sz="1200" kern="1200" dirty="0">
                <a:solidFill>
                  <a:schemeClr val="tx1"/>
                </a:solidFill>
                <a:effectLst/>
                <a:latin typeface="+mn-lt"/>
                <a:ea typeface="+mn-ea"/>
                <a:cs typeface="+mn-cs"/>
              </a:rPr>
              <a:t> 75% </a:t>
            </a:r>
            <a:r>
              <a:rPr lang="sv-SE" sz="1200" kern="1200" dirty="0" err="1">
                <a:solidFill>
                  <a:schemeClr val="tx1"/>
                </a:solidFill>
                <a:effectLst/>
                <a:latin typeface="+mn-lt"/>
                <a:ea typeface="+mn-ea"/>
                <a:cs typeface="+mn-cs"/>
              </a:rPr>
              <a:t>of</a:t>
            </a:r>
            <a:r>
              <a:rPr lang="sv-SE" sz="1200" kern="1200" dirty="0">
                <a:solidFill>
                  <a:schemeClr val="tx1"/>
                </a:solidFill>
                <a:effectLst/>
                <a:latin typeface="+mn-lt"/>
                <a:ea typeface="+mn-ea"/>
                <a:cs typeface="+mn-cs"/>
              </a:rPr>
              <a:t> the </a:t>
            </a:r>
            <a:r>
              <a:rPr lang="sv-SE" sz="1200" kern="1200" dirty="0" err="1">
                <a:solidFill>
                  <a:schemeClr val="tx1"/>
                </a:solidFill>
                <a:effectLst/>
                <a:latin typeface="+mn-lt"/>
                <a:ea typeface="+mn-ea"/>
                <a:cs typeface="+mn-cs"/>
              </a:rPr>
              <a:t>world’s</a:t>
            </a:r>
            <a:r>
              <a:rPr lang="sv-SE" sz="1200" kern="1200" dirty="0">
                <a:solidFill>
                  <a:schemeClr val="tx1"/>
                </a:solidFill>
                <a:effectLst/>
                <a:latin typeface="+mn-lt"/>
                <a:ea typeface="+mn-ea"/>
                <a:cs typeface="+mn-cs"/>
              </a:rPr>
              <a:t> population </a:t>
            </a:r>
            <a:r>
              <a:rPr lang="sv-SE" sz="1200" kern="1200" dirty="0" err="1">
                <a:solidFill>
                  <a:schemeClr val="tx1"/>
                </a:solidFill>
                <a:effectLst/>
                <a:latin typeface="+mn-lt"/>
                <a:ea typeface="+mn-ea"/>
                <a:cs typeface="+mn-cs"/>
              </a:rPr>
              <a:t>loses</a:t>
            </a:r>
            <a:r>
              <a:rPr lang="sv-SE" sz="1200" kern="1200" dirty="0">
                <a:solidFill>
                  <a:schemeClr val="tx1"/>
                </a:solidFill>
                <a:effectLst/>
                <a:latin typeface="+mn-lt"/>
                <a:ea typeface="+mn-ea"/>
                <a:cs typeface="+mn-cs"/>
              </a:rPr>
              <a:t> the </a:t>
            </a:r>
            <a:r>
              <a:rPr lang="sv-SE" sz="1200" kern="1200" dirty="0" err="1">
                <a:solidFill>
                  <a:schemeClr val="tx1"/>
                </a:solidFill>
                <a:effectLst/>
                <a:latin typeface="+mn-lt"/>
                <a:ea typeface="+mn-ea"/>
                <a:cs typeface="+mn-cs"/>
              </a:rPr>
              <a:t>ability</a:t>
            </a:r>
            <a:r>
              <a:rPr lang="sv-SE" sz="1200" kern="1200" dirty="0">
                <a:solidFill>
                  <a:schemeClr val="tx1"/>
                </a:solidFill>
                <a:effectLst/>
                <a:latin typeface="+mn-lt"/>
                <a:ea typeface="+mn-ea"/>
                <a:cs typeface="+mn-cs"/>
              </a:rPr>
              <a:t> to </a:t>
            </a:r>
            <a:r>
              <a:rPr lang="sv-SE" sz="1200" kern="1200" dirty="0" err="1">
                <a:solidFill>
                  <a:schemeClr val="tx1"/>
                </a:solidFill>
                <a:effectLst/>
                <a:latin typeface="+mn-lt"/>
                <a:ea typeface="+mn-ea"/>
                <a:cs typeface="+mn-cs"/>
              </a:rPr>
              <a:t>digest</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lactose</a:t>
            </a:r>
            <a:r>
              <a:rPr lang="sv-SE" sz="1200" kern="1200" dirty="0">
                <a:solidFill>
                  <a:schemeClr val="tx1"/>
                </a:solidFill>
                <a:effectLst/>
                <a:latin typeface="+mn-lt"/>
                <a:ea typeface="+mn-ea"/>
                <a:cs typeface="+mn-cs"/>
              </a:rPr>
              <a:t> at </a:t>
            </a:r>
            <a:r>
              <a:rPr lang="sv-SE" sz="1200" kern="1200" dirty="0" err="1">
                <a:solidFill>
                  <a:schemeClr val="tx1"/>
                </a:solidFill>
                <a:effectLst/>
                <a:latin typeface="+mn-lt"/>
                <a:ea typeface="+mn-ea"/>
                <a:cs typeface="+mn-cs"/>
              </a:rPr>
              <a:t>some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point</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while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others</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can</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digest</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lactose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into</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adulthood</a:t>
            </a:r>
            <a:r>
              <a:rPr lang="sv-SE" sz="1200" kern="1200" dirty="0">
                <a:solidFill>
                  <a:schemeClr val="tx1"/>
                </a:solidFill>
                <a:effectLst/>
                <a:latin typeface="+mn-lt"/>
                <a:ea typeface="+mn-ea"/>
                <a:cs typeface="+mn-cs"/>
              </a:rPr>
              <a:t>. </a:t>
            </a:r>
            <a:endParaRPr lang="sv-SE" dirty="0"/>
          </a:p>
          <a:p>
            <a:endParaRPr lang="en-GB" dirty="0"/>
          </a:p>
          <a:p>
            <a:r>
              <a:rPr lang="en-GB" dirty="0"/>
              <a:t>Genetic variants in or near the LCT (lactase) gene affects if a person can digest lactase in adulthood. </a:t>
            </a:r>
          </a:p>
        </p:txBody>
      </p:sp>
      <p:sp>
        <p:nvSpPr>
          <p:cNvPr id="4" name="Platshållare för bildnummer 3"/>
          <p:cNvSpPr>
            <a:spLocks noGrp="1"/>
          </p:cNvSpPr>
          <p:nvPr>
            <p:ph type="sldNum" sz="quarter" idx="5"/>
          </p:nvPr>
        </p:nvSpPr>
        <p:spPr/>
        <p:txBody>
          <a:bodyPr/>
          <a:lstStyle/>
          <a:p>
            <a:fld id="{93028652-11D1-8A42-9F26-9AC760C0492B}" type="slidenum">
              <a:rPr lang="en-US" smtClean="0"/>
              <a:t>54</a:t>
            </a:fld>
            <a:endParaRPr lang="en-US"/>
          </a:p>
        </p:txBody>
      </p:sp>
    </p:spTree>
    <p:extLst>
      <p:ext uri="{BB962C8B-B14F-4D97-AF65-F5344CB8AC3E}">
        <p14:creationId xmlns:p14="http://schemas.microsoft.com/office/powerpoint/2010/main" val="23180222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55</a:t>
            </a:fld>
            <a:endParaRPr lang="en-US"/>
          </a:p>
        </p:txBody>
      </p:sp>
    </p:spTree>
    <p:extLst>
      <p:ext uri="{BB962C8B-B14F-4D97-AF65-F5344CB8AC3E}">
        <p14:creationId xmlns:p14="http://schemas.microsoft.com/office/powerpoint/2010/main" val="633133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a:t>
            </a:fld>
            <a:endParaRPr lang="en-US"/>
          </a:p>
        </p:txBody>
      </p:sp>
    </p:spTree>
    <p:extLst>
      <p:ext uri="{BB962C8B-B14F-4D97-AF65-F5344CB8AC3E}">
        <p14:creationId xmlns:p14="http://schemas.microsoft.com/office/powerpoint/2010/main" val="27337833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57</a:t>
            </a:fld>
            <a:endParaRPr lang="en-US"/>
          </a:p>
        </p:txBody>
      </p:sp>
    </p:spTree>
    <p:extLst>
      <p:ext uri="{BB962C8B-B14F-4D97-AF65-F5344CB8AC3E}">
        <p14:creationId xmlns:p14="http://schemas.microsoft.com/office/powerpoint/2010/main" val="19501937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59</a:t>
            </a:fld>
            <a:endParaRPr lang="en-US"/>
          </a:p>
        </p:txBody>
      </p:sp>
    </p:spTree>
    <p:extLst>
      <p:ext uri="{BB962C8B-B14F-4D97-AF65-F5344CB8AC3E}">
        <p14:creationId xmlns:p14="http://schemas.microsoft.com/office/powerpoint/2010/main" val="35480686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and questions?</a:t>
            </a:r>
          </a:p>
          <a:p>
            <a:endParaRPr lang="en-US" dirty="0"/>
          </a:p>
          <a:p>
            <a:r>
              <a:rPr lang="en-US" dirty="0"/>
              <a:t>The exercises,</a:t>
            </a:r>
            <a:r>
              <a:rPr lang="en-US" baseline="0" dirty="0"/>
              <a:t> can be reached as usual through the schedule for the course.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61</a:t>
            </a:fld>
            <a:endParaRPr lang="en-US"/>
          </a:p>
        </p:txBody>
      </p:sp>
    </p:spTree>
    <p:extLst>
      <p:ext uri="{BB962C8B-B14F-4D97-AF65-F5344CB8AC3E}">
        <p14:creationId xmlns:p14="http://schemas.microsoft.com/office/powerpoint/2010/main" val="1699112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topic of today is how to call genetic variation in next generation sequencing data, and I will now give a very brief introduction to genetic variation. </a:t>
            </a:r>
          </a:p>
        </p:txBody>
      </p:sp>
      <p:sp>
        <p:nvSpPr>
          <p:cNvPr id="4" name="Slide Number Placeholder 3"/>
          <p:cNvSpPr>
            <a:spLocks noGrp="1"/>
          </p:cNvSpPr>
          <p:nvPr>
            <p:ph type="sldNum" sz="quarter" idx="10"/>
          </p:nvPr>
        </p:nvSpPr>
        <p:spPr/>
        <p:txBody>
          <a:bodyPr/>
          <a:lstStyle/>
          <a:p>
            <a:fld id="{93028652-11D1-8A42-9F26-9AC760C0492B}" type="slidenum">
              <a:rPr lang="en-US" smtClean="0"/>
              <a:t>9</a:t>
            </a:fld>
            <a:endParaRPr lang="en-US"/>
          </a:p>
        </p:txBody>
      </p:sp>
    </p:spTree>
    <p:extLst>
      <p:ext uri="{BB962C8B-B14F-4D97-AF65-F5344CB8AC3E}">
        <p14:creationId xmlns:p14="http://schemas.microsoft.com/office/powerpoint/2010/main" val="1310109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GB" dirty="0"/>
              <a:t>Some of the genetic variants are responsible for phenotypic variants between individuals, but others are neutral.</a:t>
            </a:r>
          </a:p>
        </p:txBody>
      </p:sp>
      <p:sp>
        <p:nvSpPr>
          <p:cNvPr id="4" name="Platshållare för bildnummer 3"/>
          <p:cNvSpPr>
            <a:spLocks noGrp="1"/>
          </p:cNvSpPr>
          <p:nvPr>
            <p:ph type="sldNum" sz="quarter" idx="5"/>
          </p:nvPr>
        </p:nvSpPr>
        <p:spPr/>
        <p:txBody>
          <a:bodyPr/>
          <a:lstStyle/>
          <a:p>
            <a:fld id="{93028652-11D1-8A42-9F26-9AC760C0492B}" type="slidenum">
              <a:rPr lang="en-US" smtClean="0"/>
              <a:t>10</a:t>
            </a:fld>
            <a:endParaRPr lang="en-US"/>
          </a:p>
        </p:txBody>
      </p:sp>
    </p:spTree>
    <p:extLst>
      <p:ext uri="{BB962C8B-B14F-4D97-AF65-F5344CB8AC3E}">
        <p14:creationId xmlns:p14="http://schemas.microsoft.com/office/powerpoint/2010/main" val="1591662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GB" dirty="0"/>
              <a:t>Genetic variation range in size from large chunks of the chromosome down to single nucleotides. We will focus on SNVs and short insertions and deletions in todays exercise. </a:t>
            </a:r>
          </a:p>
        </p:txBody>
      </p:sp>
      <p:sp>
        <p:nvSpPr>
          <p:cNvPr id="4" name="Platshållare för bildnummer 3"/>
          <p:cNvSpPr>
            <a:spLocks noGrp="1"/>
          </p:cNvSpPr>
          <p:nvPr>
            <p:ph type="sldNum" sz="quarter" idx="5"/>
          </p:nvPr>
        </p:nvSpPr>
        <p:spPr/>
        <p:txBody>
          <a:bodyPr/>
          <a:lstStyle/>
          <a:p>
            <a:fld id="{93028652-11D1-8A42-9F26-9AC760C0492B}" type="slidenum">
              <a:rPr lang="en-US" smtClean="0"/>
              <a:t>11</a:t>
            </a:fld>
            <a:endParaRPr lang="en-US"/>
          </a:p>
        </p:txBody>
      </p:sp>
    </p:spTree>
    <p:extLst>
      <p:ext uri="{BB962C8B-B14F-4D97-AF65-F5344CB8AC3E}">
        <p14:creationId xmlns:p14="http://schemas.microsoft.com/office/powerpoint/2010/main" val="1405289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648034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14</a:t>
            </a:fld>
            <a:endParaRPr lang="en-US"/>
          </a:p>
        </p:txBody>
      </p:sp>
    </p:spTree>
    <p:extLst>
      <p:ext uri="{BB962C8B-B14F-4D97-AF65-F5344CB8AC3E}">
        <p14:creationId xmlns:p14="http://schemas.microsoft.com/office/powerpoint/2010/main" val="40379044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3" name="Content Placeholder 3"/>
          <p:cNvSpPr>
            <a:spLocks noGrp="1"/>
          </p:cNvSpPr>
          <p:nvPr>
            <p:ph sz="quarter" idx="10" hasCustomPrompt="1"/>
          </p:nvPr>
        </p:nvSpPr>
        <p:spPr>
          <a:xfrm>
            <a:off x="594819" y="1628049"/>
            <a:ext cx="7920000" cy="1260000"/>
          </a:xfrm>
          <a:prstGeom prst="rect">
            <a:avLst/>
          </a:prstGeom>
        </p:spPr>
        <p:txBody>
          <a:bodyPr/>
          <a:lstStyle>
            <a:lvl1pPr marL="0" indent="0" algn="ctr">
              <a:buFontTx/>
              <a:buNone/>
              <a:defRPr sz="4400" b="1" baseline="0">
                <a:latin typeface="+mj-lt"/>
              </a:defRPr>
            </a:lvl1pPr>
          </a:lstStyle>
          <a:p>
            <a:pPr lvl="0"/>
            <a:r>
              <a:rPr lang="en-US" sz="4400" dirty="0" err="1">
                <a:latin typeface="+mj-lt"/>
              </a:rPr>
              <a:t>Frontpage</a:t>
            </a:r>
            <a:r>
              <a:rPr lang="en-US" sz="4400" dirty="0">
                <a:latin typeface="+mj-lt"/>
              </a:rPr>
              <a:t> Title</a:t>
            </a:r>
            <a:endParaRPr lang="en-US" dirty="0"/>
          </a:p>
        </p:txBody>
      </p:sp>
      <p:sp>
        <p:nvSpPr>
          <p:cNvPr id="14" name="Content Placeholder 5"/>
          <p:cNvSpPr>
            <a:spLocks noGrp="1"/>
          </p:cNvSpPr>
          <p:nvPr>
            <p:ph sz="quarter" idx="11" hasCustomPrompt="1"/>
          </p:nvPr>
        </p:nvSpPr>
        <p:spPr>
          <a:xfrm>
            <a:off x="594817" y="3483792"/>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dirty="0" err="1"/>
              <a:t>Firstname</a:t>
            </a:r>
            <a:r>
              <a:rPr lang="en-US" dirty="0"/>
              <a:t> </a:t>
            </a:r>
            <a:r>
              <a:rPr lang="en-US" dirty="0" err="1"/>
              <a:t>Lastname</a:t>
            </a:r>
            <a:endParaRPr lang="en-US" dirty="0"/>
          </a:p>
        </p:txBody>
      </p:sp>
      <p:sp>
        <p:nvSpPr>
          <p:cNvPr id="15" name="Content Placeholder 5"/>
          <p:cNvSpPr>
            <a:spLocks noGrp="1"/>
          </p:cNvSpPr>
          <p:nvPr>
            <p:ph sz="quarter" idx="12" hasCustomPrompt="1"/>
          </p:nvPr>
        </p:nvSpPr>
        <p:spPr>
          <a:xfrm>
            <a:off x="594818" y="4164906"/>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a:t>Firstname.Lastname@NBIS.se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p>
            <a:r>
              <a:rPr lang="en-US" dirty="0" err="1"/>
              <a:t>Frontpage</a:t>
            </a:r>
            <a:r>
              <a:rPr lang="en-US" dirty="0"/>
              <a:t> title</a:t>
            </a:r>
          </a:p>
        </p:txBody>
      </p:sp>
      <p:sp>
        <p:nvSpPr>
          <p:cNvPr id="8" name="Content Placeholder 7"/>
          <p:cNvSpPr>
            <a:spLocks noGrp="1"/>
          </p:cNvSpPr>
          <p:nvPr>
            <p:ph sz="quarter" idx="11" hasCustomPrompt="1"/>
          </p:nvPr>
        </p:nvSpPr>
        <p:spPr>
          <a:xfrm>
            <a:off x="628650" y="4031752"/>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10" name="Content Placeholder 7"/>
          <p:cNvSpPr>
            <a:spLocks noGrp="1"/>
          </p:cNvSpPr>
          <p:nvPr>
            <p:ph sz="quarter" idx="12" hasCustomPrompt="1"/>
          </p:nvPr>
        </p:nvSpPr>
        <p:spPr>
          <a:xfrm>
            <a:off x="628650" y="4783021"/>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11"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12"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1999" y="630000"/>
            <a:ext cx="6242400" cy="745200"/>
          </a:xfrm>
          <a:prstGeom prst="rect">
            <a:avLst/>
          </a:prstGeom>
        </p:spPr>
        <p:txBody>
          <a:bodyPr/>
          <a:lstStyle/>
          <a:p>
            <a:r>
              <a:rPr lang="en-US" dirty="0"/>
              <a:t>Title</a:t>
            </a:r>
          </a:p>
        </p:txBody>
      </p:sp>
    </p:spTree>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30000"/>
            <a:ext cx="6241079" cy="745736"/>
          </a:xfrm>
          <a:prstGeom prst="rect">
            <a:avLst/>
          </a:prstGeom>
        </p:spPr>
        <p:txBody>
          <a:bodyPr/>
          <a:lstStyle/>
          <a:p>
            <a:r>
              <a:rPr lang="en-US" dirty="0"/>
              <a:t>Title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5"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6"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252000" y="1165480"/>
            <a:ext cx="8640000" cy="5040000"/>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
        <p:nvSpPr>
          <p:cNvPr id="6" name="Title 5"/>
          <p:cNvSpPr>
            <a:spLocks noGrp="1"/>
          </p:cNvSpPr>
          <p:nvPr>
            <p:ph type="title"/>
          </p:nvPr>
        </p:nvSpPr>
        <p:spPr>
          <a:xfrm>
            <a:off x="1501628" y="365125"/>
            <a:ext cx="5486401" cy="537791"/>
          </a:xfrm>
          <a:prstGeom prst="rect">
            <a:avLst/>
          </a:prstGeom>
        </p:spPr>
        <p:txBody>
          <a:bodyPr/>
          <a:lstStyle/>
          <a:p>
            <a:r>
              <a:rPr lang="en-US"/>
              <a:t>Click to edit Master title style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4"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5"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4"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5"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252000" y="1778466"/>
            <a:ext cx="8640000" cy="4320000"/>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
        <p:nvSpPr>
          <p:cNvPr id="10" name="Title 9"/>
          <p:cNvSpPr>
            <a:spLocks noGrp="1"/>
          </p:cNvSpPr>
          <p:nvPr>
            <p:ph type="title"/>
          </p:nvPr>
        </p:nvSpPr>
        <p:spPr>
          <a:xfrm>
            <a:off x="1996580" y="318782"/>
            <a:ext cx="4630723" cy="1216403"/>
          </a:xfrm>
          <a:prstGeom prst="rect">
            <a:avLst/>
          </a:prstGeom>
        </p:spPr>
        <p:txBody>
          <a:bodyPr/>
          <a:lstStyle/>
          <a:p>
            <a:r>
              <a:rPr lang="en-US"/>
              <a:t>Click to edit Master title style</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4" name="Platshållare för innehåll 2"/>
          <p:cNvSpPr>
            <a:spLocks noGrp="1"/>
          </p:cNvSpPr>
          <p:nvPr>
            <p:ph sz="half" idx="1"/>
          </p:nvPr>
        </p:nvSpPr>
        <p:spPr>
          <a:xfrm>
            <a:off x="324970" y="1778466"/>
            <a:ext cx="4032000" cy="4554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5" name="Platshållare för innehåll 3"/>
          <p:cNvSpPr>
            <a:spLocks noGrp="1"/>
          </p:cNvSpPr>
          <p:nvPr>
            <p:ph sz="half" idx="2"/>
          </p:nvPr>
        </p:nvSpPr>
        <p:spPr>
          <a:xfrm>
            <a:off x="4756495" y="1778466"/>
            <a:ext cx="4032000" cy="4554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p:nvPr>
        </p:nvSpPr>
        <p:spPr>
          <a:xfrm>
            <a:off x="1996580" y="318782"/>
            <a:ext cx="4630723" cy="1216403"/>
          </a:xfrm>
          <a:prstGeom prst="rect">
            <a:avLst/>
          </a:prstGeom>
        </p:spPr>
        <p:txBody>
          <a:bodyPr/>
          <a:lstStyle/>
          <a:p>
            <a:r>
              <a:rPr lang="en-US"/>
              <a:t>Click to edit Master title style</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Rubrikbild">
    <p:spTree>
      <p:nvGrpSpPr>
        <p:cNvPr id="1" name=""/>
        <p:cNvGrpSpPr/>
        <p:nvPr/>
      </p:nvGrpSpPr>
      <p:grpSpPr>
        <a:xfrm>
          <a:off x="0" y="0"/>
          <a:ext cx="0" cy="0"/>
          <a:chOff x="0" y="0"/>
          <a:chExt cx="0" cy="0"/>
        </a:xfrm>
      </p:grpSpPr>
      <p:sp>
        <p:nvSpPr>
          <p:cNvPr id="14" name="Platshållare för text 13"/>
          <p:cNvSpPr>
            <a:spLocks noGrp="1"/>
          </p:cNvSpPr>
          <p:nvPr>
            <p:ph type="body" sz="quarter" idx="14" hasCustomPrompt="1"/>
          </p:nvPr>
        </p:nvSpPr>
        <p:spPr>
          <a:xfrm>
            <a:off x="307886" y="1859999"/>
            <a:ext cx="4541843" cy="1898294"/>
          </a:xfrm>
          <a:prstGeom prst="rect">
            <a:avLst/>
          </a:prstGeom>
        </p:spPr>
        <p:txBody>
          <a:bodyPr wrap="square">
            <a:noAutofit/>
          </a:bodyPr>
          <a:lstStyle>
            <a:lvl1pPr marL="0" indent="0" algn="l" rtl="0">
              <a:spcBef>
                <a:spcPts val="0"/>
              </a:spcBef>
              <a:buNone/>
              <a:defRPr lang="sv-SE" sz="2400" b="0" strike="noStrike" cap="none" baseline="0" smtClean="0">
                <a:solidFill>
                  <a:schemeClr val="tx1"/>
                </a:solidFill>
                <a:latin typeface="+mn-lt"/>
              </a:defRPr>
            </a:lvl1pPr>
          </a:lstStyle>
          <a:p>
            <a:pPr rtl="0"/>
            <a:r>
              <a:rPr lang="sv-SE" sz="2000" baseline="30000" dirty="0" err="1">
                <a:solidFill>
                  <a:srgbClr val="000000"/>
                </a:solidFill>
                <a:latin typeface="ArialMT"/>
              </a:rPr>
              <a:t>SciLifeLab</a:t>
            </a:r>
            <a:r>
              <a:rPr lang="sv-SE" sz="2000" baseline="30000" dirty="0">
                <a:solidFill>
                  <a:srgbClr val="000000"/>
                </a:solidFill>
                <a:latin typeface="ArialMT"/>
              </a:rPr>
              <a:t> has </a:t>
            </a:r>
            <a:r>
              <a:rPr lang="sv-SE" sz="2000" baseline="30000" dirty="0" err="1">
                <a:solidFill>
                  <a:srgbClr val="000000"/>
                </a:solidFill>
                <a:latin typeface="ArialMT"/>
              </a:rPr>
              <a:t>been</a:t>
            </a:r>
            <a:r>
              <a:rPr lang="sv-SE" sz="2000" baseline="30000" dirty="0">
                <a:solidFill>
                  <a:srgbClr val="000000"/>
                </a:solidFill>
                <a:latin typeface="ArialMT"/>
              </a:rPr>
              <a:t> </a:t>
            </a:r>
            <a:r>
              <a:rPr lang="sv-SE" sz="2000" baseline="30000" dirty="0" err="1">
                <a:solidFill>
                  <a:srgbClr val="000000"/>
                </a:solidFill>
                <a:latin typeface="ArialMT"/>
              </a:rPr>
              <a:t>created</a:t>
            </a:r>
            <a:r>
              <a:rPr lang="sv-SE" sz="2000" baseline="30000" dirty="0">
                <a:solidFill>
                  <a:srgbClr val="000000"/>
                </a:solidFill>
                <a:latin typeface="ArialMT"/>
              </a:rPr>
              <a:t> by the </a:t>
            </a:r>
            <a:r>
              <a:rPr lang="sv-SE" sz="2000" baseline="30000" dirty="0" err="1">
                <a:solidFill>
                  <a:srgbClr val="000000"/>
                </a:solidFill>
                <a:latin typeface="ArialMT"/>
              </a:rPr>
              <a:t>coordinated</a:t>
            </a:r>
            <a:r>
              <a:rPr lang="sv-SE" sz="2000" baseline="30000" dirty="0">
                <a:solidFill>
                  <a:srgbClr val="000000"/>
                </a:solidFill>
                <a:latin typeface="ArialMT"/>
              </a:rPr>
              <a:t> </a:t>
            </a:r>
            <a:br>
              <a:rPr lang="sv-SE" sz="2000" baseline="30000" dirty="0">
                <a:solidFill>
                  <a:srgbClr val="000000"/>
                </a:solidFill>
                <a:latin typeface="ArialMT"/>
              </a:rPr>
            </a:br>
            <a:r>
              <a:rPr lang="sv-SE" sz="2000" baseline="30000" dirty="0" err="1">
                <a:solidFill>
                  <a:srgbClr val="000000"/>
                </a:solidFill>
                <a:latin typeface="ArialMT"/>
              </a:rPr>
              <a:t>effort</a:t>
            </a:r>
            <a:r>
              <a:rPr lang="sv-SE" sz="2000" baseline="30000" dirty="0">
                <a:solidFill>
                  <a:srgbClr val="000000"/>
                </a:solidFill>
                <a:latin typeface="ArialMT"/>
              </a:rPr>
              <a:t> of </a:t>
            </a:r>
            <a:r>
              <a:rPr lang="sv-SE" sz="2000" baseline="30000" dirty="0" err="1">
                <a:solidFill>
                  <a:srgbClr val="000000"/>
                </a:solidFill>
                <a:latin typeface="ArialMT"/>
              </a:rPr>
              <a:t>four</a:t>
            </a:r>
            <a:r>
              <a:rPr lang="sv-SE" sz="2000" baseline="30000" dirty="0">
                <a:solidFill>
                  <a:srgbClr val="000000"/>
                </a:solidFill>
                <a:latin typeface="ArialMT"/>
              </a:rPr>
              <a:t> </a:t>
            </a:r>
            <a:r>
              <a:rPr lang="sv-SE" sz="2000" baseline="30000" dirty="0" err="1">
                <a:solidFill>
                  <a:srgbClr val="000000"/>
                </a:solidFill>
                <a:latin typeface="ArialMT"/>
              </a:rPr>
              <a:t>universities</a:t>
            </a:r>
            <a:r>
              <a:rPr lang="sv-SE" sz="2000" baseline="30000" dirty="0">
                <a:solidFill>
                  <a:srgbClr val="000000"/>
                </a:solidFill>
                <a:latin typeface="ArialMT"/>
              </a:rPr>
              <a:t> in Stockholm and Uppsala: Stockholm University, the Karolinska Institutet, KTH Royal </a:t>
            </a:r>
            <a:r>
              <a:rPr lang="sv-SE" sz="2000" baseline="30000" dirty="0" err="1">
                <a:solidFill>
                  <a:srgbClr val="000000"/>
                </a:solidFill>
                <a:latin typeface="ArialMT"/>
              </a:rPr>
              <a:t>Institute</a:t>
            </a:r>
            <a:r>
              <a:rPr lang="sv-SE" sz="2000" baseline="30000" dirty="0">
                <a:solidFill>
                  <a:srgbClr val="000000"/>
                </a:solidFill>
                <a:latin typeface="ArialMT"/>
              </a:rPr>
              <a:t> of Technology and Uppsala University.</a:t>
            </a:r>
          </a:p>
        </p:txBody>
      </p:sp>
      <p:pic>
        <p:nvPicPr>
          <p:cNvPr id="8" name="Bildobjekt 7" descr="universitet_logotyper_liggande.png"/>
          <p:cNvPicPr>
            <a:picLocks noChangeAspect="1"/>
          </p:cNvPicPr>
          <p:nvPr/>
        </p:nvPicPr>
        <p:blipFill>
          <a:blip r:embed="rId2"/>
          <a:stretch>
            <a:fillRect/>
          </a:stretch>
        </p:blipFill>
        <p:spPr>
          <a:xfrm>
            <a:off x="2200370" y="543985"/>
            <a:ext cx="3222111" cy="61625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vå innehållsdelar">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341748" y="1231601"/>
            <a:ext cx="3960000" cy="504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4" name="Platshållare för innehåll 3"/>
          <p:cNvSpPr>
            <a:spLocks noGrp="1"/>
          </p:cNvSpPr>
          <p:nvPr>
            <p:ph sz="half" idx="2"/>
          </p:nvPr>
        </p:nvSpPr>
        <p:spPr>
          <a:xfrm>
            <a:off x="4773273" y="1231601"/>
            <a:ext cx="3960000" cy="504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Title 7"/>
          <p:cNvSpPr>
            <a:spLocks noGrp="1"/>
          </p:cNvSpPr>
          <p:nvPr>
            <p:ph type="title"/>
          </p:nvPr>
        </p:nvSpPr>
        <p:spPr>
          <a:xfrm>
            <a:off x="1501628" y="365125"/>
            <a:ext cx="5486401" cy="537791"/>
          </a:xfrm>
          <a:prstGeom prst="rect">
            <a:avLst/>
          </a:prstGeom>
        </p:spPr>
        <p:txBody>
          <a:bodyPr/>
          <a:lstStyle/>
          <a:p>
            <a:r>
              <a:rPr lang="en-US"/>
              <a:t>Click to edit Master title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4" name="Platshållare för text 2"/>
          <p:cNvSpPr>
            <a:spLocks noGrp="1"/>
          </p:cNvSpPr>
          <p:nvPr>
            <p:ph idx="1" hasCustomPrompt="1"/>
          </p:nvPr>
        </p:nvSpPr>
        <p:spPr>
          <a:xfrm>
            <a:off x="260389" y="1518407"/>
            <a:ext cx="8640000" cy="4680000"/>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
        <p:nvSpPr>
          <p:cNvPr id="5" name="Title 4"/>
          <p:cNvSpPr>
            <a:spLocks noGrp="1"/>
          </p:cNvSpPr>
          <p:nvPr>
            <p:ph type="title"/>
          </p:nvPr>
        </p:nvSpPr>
        <p:spPr>
          <a:xfrm>
            <a:off x="1988191" y="365126"/>
            <a:ext cx="4991450" cy="783658"/>
          </a:xfrm>
          <a:prstGeom prst="rect">
            <a:avLst/>
          </a:prstGeom>
        </p:spPr>
        <p:txBody>
          <a:bodyPr/>
          <a:lstStyle/>
          <a:p>
            <a:r>
              <a:rPr lang="en-US"/>
              <a:t>Click to edit Master title style</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324970" y="1510018"/>
            <a:ext cx="4032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4" name="Platshållare för innehåll 3"/>
          <p:cNvSpPr>
            <a:spLocks noGrp="1"/>
          </p:cNvSpPr>
          <p:nvPr>
            <p:ph sz="half" idx="2"/>
          </p:nvPr>
        </p:nvSpPr>
        <p:spPr>
          <a:xfrm>
            <a:off x="4756495" y="1510018"/>
            <a:ext cx="4032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5" name="Title 4"/>
          <p:cNvSpPr>
            <a:spLocks noGrp="1"/>
          </p:cNvSpPr>
          <p:nvPr>
            <p:ph type="title"/>
          </p:nvPr>
        </p:nvSpPr>
        <p:spPr>
          <a:xfrm>
            <a:off x="1988191" y="365126"/>
            <a:ext cx="4991450" cy="783658"/>
          </a:xfrm>
          <a:prstGeom prst="rect">
            <a:avLst/>
          </a:prstGeom>
        </p:spPr>
        <p:txBody>
          <a:bodyPr/>
          <a:lstStyle/>
          <a:p>
            <a:r>
              <a:rPr lang="en-US"/>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Content Placeholder 3"/>
          <p:cNvSpPr>
            <a:spLocks noGrp="1"/>
          </p:cNvSpPr>
          <p:nvPr>
            <p:ph sz="quarter" idx="10" hasCustomPrompt="1"/>
          </p:nvPr>
        </p:nvSpPr>
        <p:spPr>
          <a:xfrm>
            <a:off x="612236" y="2089603"/>
            <a:ext cx="7920000" cy="1260000"/>
          </a:xfrm>
          <a:prstGeom prst="rect">
            <a:avLst/>
          </a:prstGeom>
        </p:spPr>
        <p:txBody>
          <a:bodyPr/>
          <a:lstStyle>
            <a:lvl1pPr marL="0" indent="0" algn="ctr">
              <a:buFontTx/>
              <a:buNone/>
              <a:defRPr sz="4400" b="1" baseline="0">
                <a:latin typeface="+mj-lt"/>
              </a:defRPr>
            </a:lvl1pPr>
          </a:lstStyle>
          <a:p>
            <a:pPr lvl="0"/>
            <a:r>
              <a:rPr lang="en-US" sz="4400" dirty="0" err="1">
                <a:latin typeface="+mj-lt"/>
              </a:rPr>
              <a:t>Frontpage</a:t>
            </a:r>
            <a:r>
              <a:rPr lang="en-US" sz="4400" dirty="0">
                <a:latin typeface="+mj-lt"/>
              </a:rPr>
              <a:t> Title</a:t>
            </a:r>
            <a:endParaRPr lang="en-US" dirty="0"/>
          </a:p>
        </p:txBody>
      </p:sp>
      <p:sp>
        <p:nvSpPr>
          <p:cNvPr id="6" name="Content Placeholder 5"/>
          <p:cNvSpPr>
            <a:spLocks noGrp="1"/>
          </p:cNvSpPr>
          <p:nvPr>
            <p:ph sz="quarter" idx="11" hasCustomPrompt="1"/>
          </p:nvPr>
        </p:nvSpPr>
        <p:spPr>
          <a:xfrm>
            <a:off x="612234" y="3945346"/>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dirty="0" err="1"/>
              <a:t>Firstname</a:t>
            </a:r>
            <a:r>
              <a:rPr lang="en-US" dirty="0"/>
              <a:t> </a:t>
            </a:r>
            <a:r>
              <a:rPr lang="en-US" dirty="0" err="1"/>
              <a:t>Lastname</a:t>
            </a:r>
            <a:endParaRPr lang="en-US" dirty="0"/>
          </a:p>
        </p:txBody>
      </p:sp>
      <p:sp>
        <p:nvSpPr>
          <p:cNvPr id="7" name="Content Placeholder 5"/>
          <p:cNvSpPr>
            <a:spLocks noGrp="1"/>
          </p:cNvSpPr>
          <p:nvPr>
            <p:ph sz="quarter" idx="12" hasCustomPrompt="1"/>
          </p:nvPr>
        </p:nvSpPr>
        <p:spPr>
          <a:xfrm>
            <a:off x="612235" y="4626460"/>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a:t>Firstname.Lastname@NBIS.se</a:t>
            </a:r>
            <a:endParaRPr lang="en-US" dirty="0"/>
          </a:p>
        </p:txBody>
      </p:sp>
    </p:spTree>
    <p:extLst>
      <p:ext uri="{BB962C8B-B14F-4D97-AF65-F5344CB8AC3E}">
        <p14:creationId xmlns:p14="http://schemas.microsoft.com/office/powerpoint/2010/main" val="1695408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252000" y="1576800"/>
            <a:ext cx="8640000" cy="4629229"/>
          </a:xfrm>
          <a:prstGeom prst="rect">
            <a:avLst/>
          </a:prstGeom>
        </p:spPr>
        <p:txBody>
          <a:bodyPr vert="horz" lIns="0" tIns="0" rIns="0" bIns="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Title 3"/>
          <p:cNvSpPr>
            <a:spLocks noGrp="1"/>
          </p:cNvSpPr>
          <p:nvPr>
            <p:ph type="title" hasCustomPrompt="1"/>
          </p:nvPr>
        </p:nvSpPr>
        <p:spPr>
          <a:xfrm>
            <a:off x="252000" y="630000"/>
            <a:ext cx="6242400" cy="745200"/>
          </a:xfrm>
          <a:prstGeom prst="rect">
            <a:avLst/>
          </a:prstGeom>
        </p:spPr>
        <p:txBody>
          <a:bodyPr/>
          <a:lstStyle>
            <a:lvl1pPr algn="l">
              <a:defRPr/>
            </a:lvl1pPr>
          </a:lstStyle>
          <a:p>
            <a:r>
              <a:rPr lang="en-US" dirty="0"/>
              <a:t>Title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vå innehållsdelar">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341748" y="1576800"/>
            <a:ext cx="3960000" cy="4677932"/>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sv-SE" dirty="0"/>
          </a:p>
        </p:txBody>
      </p:sp>
      <p:sp>
        <p:nvSpPr>
          <p:cNvPr id="4" name="Platshållare för innehåll 3"/>
          <p:cNvSpPr>
            <a:spLocks noGrp="1"/>
          </p:cNvSpPr>
          <p:nvPr>
            <p:ph sz="half" idx="2"/>
          </p:nvPr>
        </p:nvSpPr>
        <p:spPr>
          <a:xfrm>
            <a:off x="4773273" y="1576800"/>
            <a:ext cx="3960000" cy="4677932"/>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30000"/>
            <a:ext cx="6242400" cy="745200"/>
          </a:xfrm>
          <a:prstGeom prst="rect">
            <a:avLst/>
          </a:prstGeom>
        </p:spPr>
        <p:txBody>
          <a:bodyPr/>
          <a:lstStyle/>
          <a:p>
            <a:r>
              <a:rPr lang="en-US" dirty="0"/>
              <a:t>Title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307885" y="207284"/>
            <a:ext cx="8543861" cy="635149"/>
          </a:xfrm>
          <a:prstGeom prst="rect">
            <a:avLst/>
          </a:prstGeom>
        </p:spPr>
        <p:txBody>
          <a:bodyPr/>
          <a:lstStyle/>
          <a:p>
            <a:r>
              <a:rPr lang="sv-SE" dirty="0"/>
              <a:t>Klicka här för att ändra format</a:t>
            </a:r>
          </a:p>
        </p:txBody>
      </p:sp>
      <p:sp>
        <p:nvSpPr>
          <p:cNvPr id="3" name="Platshållare för innehåll 2"/>
          <p:cNvSpPr>
            <a:spLocks noGrp="1"/>
          </p:cNvSpPr>
          <p:nvPr>
            <p:ph idx="1"/>
          </p:nvPr>
        </p:nvSpPr>
        <p:spPr>
          <a:xfrm>
            <a:off x="307886" y="1173870"/>
            <a:ext cx="8543861" cy="4952293"/>
          </a:xfrm>
          <a:prstGeom prst="rect">
            <a:avLst/>
          </a:prstGeom>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a:xfrm>
            <a:off x="307886" y="6356350"/>
            <a:ext cx="2282914" cy="365125"/>
          </a:xfrm>
          <a:prstGeom prst="rect">
            <a:avLst/>
          </a:prstGeom>
        </p:spPr>
        <p:txBody>
          <a:bodyPr/>
          <a:lstStyle/>
          <a:p>
            <a:fld id="{8CEC639E-0CBF-9D4F-A0BA-59D31147FEB2}" type="datetime1">
              <a:rPr lang="sv-SE" smtClean="0"/>
              <a:pPr/>
              <a:t>2020-10-25</a:t>
            </a:fld>
            <a:endParaRPr lang="sv-SE"/>
          </a:p>
        </p:txBody>
      </p:sp>
      <p:sp>
        <p:nvSpPr>
          <p:cNvPr id="5" name="Platshållare för sidfot 4"/>
          <p:cNvSpPr>
            <a:spLocks noGrp="1"/>
          </p:cNvSpPr>
          <p:nvPr>
            <p:ph type="ftr" sz="quarter" idx="11"/>
          </p:nvPr>
        </p:nvSpPr>
        <p:spPr>
          <a:xfrm>
            <a:off x="3124200" y="6356350"/>
            <a:ext cx="2895600" cy="365125"/>
          </a:xfrm>
          <a:prstGeom prst="rect">
            <a:avLst/>
          </a:prstGeom>
        </p:spPr>
        <p:txBody>
          <a:bodyPr/>
          <a:lstStyle/>
          <a:p>
            <a:endParaRPr lang="sv-SE"/>
          </a:p>
        </p:txBody>
      </p:sp>
      <p:sp>
        <p:nvSpPr>
          <p:cNvPr id="6" name="Platshållare för bildnummer 5"/>
          <p:cNvSpPr>
            <a:spLocks noGrp="1"/>
          </p:cNvSpPr>
          <p:nvPr>
            <p:ph type="sldNum" sz="quarter" idx="12"/>
          </p:nvPr>
        </p:nvSpPr>
        <p:spPr>
          <a:xfrm>
            <a:off x="6553199" y="6356350"/>
            <a:ext cx="2298547" cy="365125"/>
          </a:xfrm>
          <a:prstGeom prst="rect">
            <a:avLst/>
          </a:prstGeom>
        </p:spPr>
        <p:txBody>
          <a:bodyPr/>
          <a:lstStyle/>
          <a:p>
            <a:fld id="{97DED537-10C4-8C40-8E87-51060FF45365}" type="slidenum">
              <a:rPr lang="sv-SE" smtClean="0"/>
              <a:pPr/>
              <a:t>‹#›</a:t>
            </a:fld>
            <a:endParaRPr lang="sv-SE"/>
          </a:p>
        </p:txBody>
      </p:sp>
    </p:spTree>
    <p:extLst>
      <p:ext uri="{BB962C8B-B14F-4D97-AF65-F5344CB8AC3E}">
        <p14:creationId xmlns:p14="http://schemas.microsoft.com/office/powerpoint/2010/main" val="603924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p>
            <a:r>
              <a:rPr lang="en-US" dirty="0" err="1"/>
              <a:t>Frontpage</a:t>
            </a:r>
            <a:r>
              <a:rPr lang="en-US" dirty="0"/>
              <a:t> title</a:t>
            </a:r>
          </a:p>
        </p:txBody>
      </p:sp>
      <p:sp>
        <p:nvSpPr>
          <p:cNvPr id="8" name="Content Placeholder 7"/>
          <p:cNvSpPr>
            <a:spLocks noGrp="1"/>
          </p:cNvSpPr>
          <p:nvPr>
            <p:ph sz="quarter" idx="11" hasCustomPrompt="1"/>
          </p:nvPr>
        </p:nvSpPr>
        <p:spPr>
          <a:xfrm>
            <a:off x="628650" y="4031752"/>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10" name="Content Placeholder 7"/>
          <p:cNvSpPr>
            <a:spLocks noGrp="1"/>
          </p:cNvSpPr>
          <p:nvPr>
            <p:ph sz="quarter" idx="12" hasCustomPrompt="1"/>
          </p:nvPr>
        </p:nvSpPr>
        <p:spPr>
          <a:xfrm>
            <a:off x="628650" y="4783021"/>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extLst>
      <p:ext uri="{BB962C8B-B14F-4D97-AF65-F5344CB8AC3E}">
        <p14:creationId xmlns:p14="http://schemas.microsoft.com/office/powerpoint/2010/main" val="2770276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0000" y="2160000"/>
            <a:ext cx="7920000" cy="1260000"/>
          </a:xfrm>
          <a:prstGeom prst="rect">
            <a:avLst/>
          </a:prstGeom>
        </p:spPr>
        <p:txBody>
          <a:bodyPr/>
          <a:lstStyle/>
          <a:p>
            <a:r>
              <a:rPr lang="en-US" dirty="0" err="1"/>
              <a:t>Frontpage</a:t>
            </a:r>
            <a:r>
              <a:rPr lang="en-US" dirty="0"/>
              <a:t> title</a:t>
            </a:r>
          </a:p>
        </p:txBody>
      </p:sp>
      <p:sp>
        <p:nvSpPr>
          <p:cNvPr id="6"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7"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emf"/><Relationship Id="rId5" Type="http://schemas.openxmlformats.org/officeDocument/2006/relationships/image" Target="../media/image1.png"/><Relationship Id="rId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slideLayout" Target="../slideLayouts/slideLayout6.xml"/><Relationship Id="rId7"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2.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5.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5.pn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5.png"/><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6.xml"/><Relationship Id="rId7" Type="http://schemas.openxmlformats.org/officeDocument/2006/relationships/image" Target="../media/image5.png"/><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29.xml"/><Relationship Id="rId7" Type="http://schemas.openxmlformats.org/officeDocument/2006/relationships/image" Target="../media/image2.emf"/><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1" name="Rak 10"/>
          <p:cNvCxnSpPr/>
          <p:nvPr/>
        </p:nvCxnSpPr>
        <p:spPr>
          <a:xfrm>
            <a:off x="252000" y="1049618"/>
            <a:ext cx="86400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Bildobjekt 11" descr="SciLifeLab_logotyp_green.png"/>
          <p:cNvPicPr>
            <a:picLocks noChangeAspect="1"/>
          </p:cNvPicPr>
          <p:nvPr/>
        </p:nvPicPr>
        <p:blipFill>
          <a:blip r:embed="rId5"/>
          <a:stretch>
            <a:fillRect/>
          </a:stretch>
        </p:blipFill>
        <p:spPr>
          <a:xfrm>
            <a:off x="7092786" y="321495"/>
            <a:ext cx="1799214" cy="581421"/>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2000" y="326884"/>
            <a:ext cx="1147379" cy="593802"/>
          </a:xfrm>
          <a:prstGeom prst="rect">
            <a:avLst/>
          </a:prstGeom>
        </p:spPr>
      </p:pic>
    </p:spTree>
    <p:extLst>
      <p:ext uri="{BB962C8B-B14F-4D97-AF65-F5344CB8AC3E}">
        <p14:creationId xmlns:p14="http://schemas.microsoft.com/office/powerpoint/2010/main" val="14125308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Lst>
  <p:hf hdr="0" ftr="0" dt="0"/>
  <p:txStyles>
    <p:titleStyle>
      <a:lvl1pPr algn="ctr" defTabSz="457200" rtl="0" eaLnBrk="1" latinLnBrk="0" hangingPunct="1">
        <a:spcBef>
          <a:spcPct val="0"/>
        </a:spcBef>
        <a:buNone/>
        <a:defRPr sz="2800" b="1" i="0" kern="1200">
          <a:solidFill>
            <a:schemeClr val="tx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88C9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327199"/>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4"/>
          <a:stretch>
            <a:fillRect/>
          </a:stretch>
        </p:blipFill>
        <p:spPr>
          <a:xfrm>
            <a:off x="7052531" y="233737"/>
            <a:ext cx="1799215" cy="581421"/>
          </a:xfrm>
          <a:prstGeom prst="rect">
            <a:avLst/>
          </a:prstGeom>
        </p:spPr>
      </p:pic>
      <p:pic>
        <p:nvPicPr>
          <p:cNvPr id="19" name="Bildobjekt 18" descr="pattern_DNA.png"/>
          <p:cNvPicPr>
            <a:picLocks noChangeAspect="1"/>
          </p:cNvPicPr>
          <p:nvPr/>
        </p:nvPicPr>
        <p:blipFill>
          <a:blip r:embed="rId5"/>
          <a:srcRect l="16309" r="52907" b="38300"/>
          <a:stretch>
            <a:fillRect/>
          </a:stretch>
        </p:blipFill>
        <p:spPr>
          <a:xfrm>
            <a:off x="0" y="2262966"/>
            <a:ext cx="9144000" cy="4595034"/>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247" y="303617"/>
            <a:ext cx="1586357" cy="845166"/>
          </a:xfrm>
          <a:prstGeom prst="rect">
            <a:avLst/>
          </a:prstGeom>
          <a:noFill/>
        </p:spPr>
      </p:pic>
    </p:spTree>
    <p:extLst>
      <p:ext uri="{BB962C8B-B14F-4D97-AF65-F5344CB8AC3E}">
        <p14:creationId xmlns:p14="http://schemas.microsoft.com/office/powerpoint/2010/main" val="589563868"/>
      </p:ext>
    </p:extLst>
  </p:cSld>
  <p:clrMap bg1="lt1" tx1="dk1" bg2="lt2" tx2="dk2" accent1="accent1" accent2="accent2" accent3="accent3" accent4="accent4" accent5="accent5" accent6="accent6" hlink="hlink" folHlink="folHlink"/>
  <p:sldLayoutIdLst>
    <p:sldLayoutId id="2147483718" r:id="rId1"/>
    <p:sldLayoutId id="2147483719" r:id="rId2"/>
  </p:sldLayoutIdLst>
  <p:hf hdr="0" ftr="0" dt="0"/>
  <p:txStyles>
    <p:titleStyle>
      <a:lvl1pPr algn="ctr" defTabSz="457200" rtl="0" eaLnBrk="1" latinLnBrk="0" hangingPunct="1">
        <a:spcBef>
          <a:spcPct val="0"/>
        </a:spcBef>
        <a:buNone/>
        <a:defRPr sz="32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1" name="Rak 10"/>
          <p:cNvCxnSpPr/>
          <p:nvPr/>
        </p:nvCxnSpPr>
        <p:spPr>
          <a:xfrm>
            <a:off x="252000" y="1425600"/>
            <a:ext cx="86400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Bildobjekt 11" descr="SciLifeLab_logotyp_green.png"/>
          <p:cNvPicPr>
            <a:picLocks noChangeAspect="1"/>
          </p:cNvPicPr>
          <p:nvPr/>
        </p:nvPicPr>
        <p:blipFill>
          <a:blip r:embed="rId7"/>
          <a:stretch>
            <a:fillRect/>
          </a:stretch>
        </p:blipFill>
        <p:spPr>
          <a:xfrm>
            <a:off x="6678000" y="648000"/>
            <a:ext cx="2214000" cy="715460"/>
          </a:xfrm>
          <a:prstGeom prst="rect">
            <a:avLst/>
          </a:prstGeom>
        </p:spPr>
      </p:pic>
      <p:pic>
        <p:nvPicPr>
          <p:cNvPr id="7" name="Picture 6"/>
          <p:cNvPicPr>
            <a:picLocks/>
          </p:cNvPicPr>
          <p:nvPr/>
        </p:nvPicPr>
        <p:blipFill rotWithShape="1">
          <a:blip r:embed="rId8">
            <a:extLst>
              <a:ext uri="{28A0092B-C50C-407E-A947-70E740481C1C}">
                <a14:useLocalDpi xmlns:a14="http://schemas.microsoft.com/office/drawing/2010/main" val="0"/>
              </a:ext>
            </a:extLst>
          </a:blip>
          <a:srcRect r="76" b="29743"/>
          <a:stretch/>
        </p:blipFill>
        <p:spPr>
          <a:xfrm>
            <a:off x="6678000" y="100800"/>
            <a:ext cx="1224000" cy="468000"/>
          </a:xfrm>
          <a:prstGeom prst="rect">
            <a:avLst/>
          </a:prstGeom>
        </p:spPr>
      </p:pic>
    </p:spTree>
    <p:extLst>
      <p:ext uri="{BB962C8B-B14F-4D97-AF65-F5344CB8AC3E}">
        <p14:creationId xmlns:p14="http://schemas.microsoft.com/office/powerpoint/2010/main" val="1071152853"/>
      </p:ext>
    </p:extLst>
  </p:cSld>
  <p:clrMap bg1="lt1" tx1="dk1" bg2="lt2" tx2="dk2" accent1="accent1" accent2="accent2" accent3="accent3" accent4="accent4" accent5="accent5" accent6="accent6" hlink="hlink" folHlink="folHlink"/>
  <p:sldLayoutIdLst>
    <p:sldLayoutId id="2147483720" r:id="rId1"/>
    <p:sldLayoutId id="2147483687" r:id="rId2"/>
    <p:sldLayoutId id="2147483688" r:id="rId3"/>
    <p:sldLayoutId id="2147483721" r:id="rId4"/>
    <p:sldLayoutId id="2147483722" r:id="rId5"/>
  </p:sldLayoutIdLst>
  <p:hf hdr="0" ftr="0" dt="0"/>
  <p:txStyles>
    <p:titleStyle>
      <a:lvl1pPr algn="l" defTabSz="457200" rtl="0" eaLnBrk="1" latinLnBrk="0" hangingPunct="1">
        <a:spcBef>
          <a:spcPct val="0"/>
        </a:spcBef>
        <a:buNone/>
        <a:defRPr sz="4400" b="1" i="0" kern="1200">
          <a:solidFill>
            <a:schemeClr val="tx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88C9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39285" y="520117"/>
            <a:ext cx="2212462" cy="714963"/>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886" y="413741"/>
            <a:ext cx="1541634" cy="821339"/>
          </a:xfrm>
          <a:prstGeom prst="rect">
            <a:avLst/>
          </a:prstGeom>
        </p:spPr>
      </p:pic>
    </p:spTree>
    <p:extLst>
      <p:ext uri="{BB962C8B-B14F-4D97-AF65-F5344CB8AC3E}">
        <p14:creationId xmlns:p14="http://schemas.microsoft.com/office/powerpoint/2010/main" val="510587570"/>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Lst>
  <p:hf hdr="0" ftr="0" dt="0"/>
  <p:txStyles>
    <p:titleStyle>
      <a:lvl1pPr algn="ctr"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39285" y="520117"/>
            <a:ext cx="2212462" cy="714963"/>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886" y="413741"/>
            <a:ext cx="1541634" cy="821339"/>
          </a:xfrm>
          <a:prstGeom prst="rect">
            <a:avLst/>
          </a:prstGeom>
        </p:spPr>
      </p:pic>
    </p:spTree>
    <p:extLst>
      <p:ext uri="{BB962C8B-B14F-4D97-AF65-F5344CB8AC3E}">
        <p14:creationId xmlns:p14="http://schemas.microsoft.com/office/powerpoint/2010/main" val="10063557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Lst>
  <p:hf hdr="0" ftr="0" dt="0"/>
  <p:txStyles>
    <p:titleStyle>
      <a:lvl1pPr algn="ctr"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48000"/>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8000" y="100800"/>
            <a:ext cx="1222891" cy="464878"/>
          </a:xfrm>
          <a:prstGeom prst="rect">
            <a:avLst/>
          </a:prstGeom>
        </p:spPr>
      </p:pic>
      <p:pic>
        <p:nvPicPr>
          <p:cNvPr id="11" name="Picture 10" descr="pattern_DNA.png"/>
          <p:cNvPicPr>
            <a:picLocks noChangeAspect="1"/>
          </p:cNvPicPr>
          <p:nvPr/>
        </p:nvPicPr>
        <p:blipFill>
          <a:blip r:embed="rId7">
            <a:alphaModFix amt="70000"/>
          </a:blip>
          <a:srcRect l="16309" r="52907" b="38300"/>
          <a:stretch>
            <a:fillRect/>
          </a:stretch>
        </p:blipFill>
        <p:spPr>
          <a:xfrm rot="20142243">
            <a:off x="4777608" y="4965948"/>
            <a:ext cx="5026748" cy="2526036"/>
          </a:xfrm>
          <a:custGeom>
            <a:avLst/>
            <a:gdLst>
              <a:gd name="connsiteX0" fmla="*/ 0 w 5026748"/>
              <a:gd name="connsiteY0" fmla="*/ 1819133 h 2526036"/>
              <a:gd name="connsiteX1" fmla="*/ 1565911 w 5026748"/>
              <a:gd name="connsiteY1" fmla="*/ 2526036 h 2526036"/>
              <a:gd name="connsiteX2" fmla="*/ 0 w 5026748"/>
              <a:gd name="connsiteY2" fmla="*/ 2526036 h 2526036"/>
              <a:gd name="connsiteX3" fmla="*/ 5026747 w 5026748"/>
              <a:gd name="connsiteY3" fmla="*/ 0 h 2526036"/>
              <a:gd name="connsiteX4" fmla="*/ 5026748 w 5026748"/>
              <a:gd name="connsiteY4" fmla="*/ 199091 h 2526036"/>
              <a:gd name="connsiteX5" fmla="*/ 3976291 w 5026748"/>
              <a:gd name="connsiteY5" fmla="*/ 2526036 h 2526036"/>
              <a:gd name="connsiteX6" fmla="*/ 3782353 w 5026748"/>
              <a:gd name="connsiteY6" fmla="*/ 2526036 h 2526036"/>
              <a:gd name="connsiteX7" fmla="*/ 0 w 5026748"/>
              <a:gd name="connsiteY7" fmla="*/ 818560 h 2526036"/>
              <a:gd name="connsiteX8" fmla="*/ 0 w 5026748"/>
              <a:gd name="connsiteY8" fmla="*/ 0 h 2526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26748" h="2526036">
                <a:moveTo>
                  <a:pt x="0" y="1819133"/>
                </a:moveTo>
                <a:lnTo>
                  <a:pt x="1565911" y="2526036"/>
                </a:lnTo>
                <a:lnTo>
                  <a:pt x="0" y="2526036"/>
                </a:lnTo>
                <a:close/>
                <a:moveTo>
                  <a:pt x="5026747" y="0"/>
                </a:moveTo>
                <a:lnTo>
                  <a:pt x="5026748" y="199091"/>
                </a:lnTo>
                <a:lnTo>
                  <a:pt x="3976291" y="2526036"/>
                </a:lnTo>
                <a:lnTo>
                  <a:pt x="3782353" y="2526036"/>
                </a:lnTo>
                <a:lnTo>
                  <a:pt x="0" y="818560"/>
                </a:lnTo>
                <a:lnTo>
                  <a:pt x="0" y="0"/>
                </a:lnTo>
                <a:close/>
              </a:path>
            </a:pathLst>
          </a:custGeom>
        </p:spPr>
      </p:pic>
    </p:spTree>
    <p:extLst>
      <p:ext uri="{BB962C8B-B14F-4D97-AF65-F5344CB8AC3E}">
        <p14:creationId xmlns:p14="http://schemas.microsoft.com/office/powerpoint/2010/main" val="1312529257"/>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59422"/>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9538" y="100019"/>
            <a:ext cx="1222891" cy="464878"/>
          </a:xfrm>
          <a:prstGeom prst="rect">
            <a:avLst/>
          </a:prstGeom>
        </p:spPr>
      </p:pic>
      <p:pic>
        <p:nvPicPr>
          <p:cNvPr id="11" name="Picture 10" descr="pattern_DNA.png"/>
          <p:cNvPicPr>
            <a:picLocks noChangeAspect="1"/>
          </p:cNvPicPr>
          <p:nvPr/>
        </p:nvPicPr>
        <p:blipFill>
          <a:blip r:embed="rId7">
            <a:alphaModFix amt="70000"/>
          </a:blip>
          <a:srcRect l="16309" r="52907" b="38300"/>
          <a:stretch>
            <a:fillRect/>
          </a:stretch>
        </p:blipFill>
        <p:spPr>
          <a:xfrm rot="20341434">
            <a:off x="6401804" y="5824448"/>
            <a:ext cx="3104010" cy="1559824"/>
          </a:xfrm>
          <a:custGeom>
            <a:avLst/>
            <a:gdLst>
              <a:gd name="connsiteX0" fmla="*/ 0 w 3104010"/>
              <a:gd name="connsiteY0" fmla="*/ 1174740 h 1559824"/>
              <a:gd name="connsiteX1" fmla="*/ 1004430 w 3104010"/>
              <a:gd name="connsiteY1" fmla="*/ 1559824 h 1559824"/>
              <a:gd name="connsiteX2" fmla="*/ 0 w 3104010"/>
              <a:gd name="connsiteY2" fmla="*/ 1559824 h 1559824"/>
              <a:gd name="connsiteX3" fmla="*/ 2555195 w 3104010"/>
              <a:gd name="connsiteY3" fmla="*/ 1488008 h 1559824"/>
              <a:gd name="connsiteX4" fmla="*/ 2742515 w 3104010"/>
              <a:gd name="connsiteY4" fmla="*/ 1559824 h 1559824"/>
              <a:gd name="connsiteX5" fmla="*/ 2527661 w 3104010"/>
              <a:gd name="connsiteY5" fmla="*/ 1559824 h 1559824"/>
              <a:gd name="connsiteX6" fmla="*/ 3104010 w 3104010"/>
              <a:gd name="connsiteY6" fmla="*/ 0 h 1559824"/>
              <a:gd name="connsiteX7" fmla="*/ 3104010 w 3104010"/>
              <a:gd name="connsiteY7" fmla="*/ 96975 h 1559824"/>
              <a:gd name="connsiteX8" fmla="*/ 3090484 w 3104010"/>
              <a:gd name="connsiteY8" fmla="*/ 91790 h 1559824"/>
              <a:gd name="connsiteX9" fmla="*/ 2569298 w 3104010"/>
              <a:gd name="connsiteY9" fmla="*/ 1451221 h 1559824"/>
              <a:gd name="connsiteX10" fmla="*/ 0 w 3104010"/>
              <a:gd name="connsiteY10" fmla="*/ 466189 h 1559824"/>
              <a:gd name="connsiteX11" fmla="*/ 0 w 3104010"/>
              <a:gd name="connsiteY11" fmla="*/ 0 h 155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4010" h="1559824">
                <a:moveTo>
                  <a:pt x="0" y="1174740"/>
                </a:moveTo>
                <a:lnTo>
                  <a:pt x="1004430" y="1559824"/>
                </a:lnTo>
                <a:lnTo>
                  <a:pt x="0" y="1559824"/>
                </a:lnTo>
                <a:close/>
                <a:moveTo>
                  <a:pt x="2555195" y="1488008"/>
                </a:moveTo>
                <a:lnTo>
                  <a:pt x="2742515" y="1559824"/>
                </a:lnTo>
                <a:lnTo>
                  <a:pt x="2527661" y="1559824"/>
                </a:lnTo>
                <a:close/>
                <a:moveTo>
                  <a:pt x="3104010" y="0"/>
                </a:moveTo>
                <a:lnTo>
                  <a:pt x="3104010" y="96975"/>
                </a:lnTo>
                <a:lnTo>
                  <a:pt x="3090484" y="91790"/>
                </a:lnTo>
                <a:lnTo>
                  <a:pt x="2569298" y="1451221"/>
                </a:lnTo>
                <a:lnTo>
                  <a:pt x="0" y="466189"/>
                </a:lnTo>
                <a:lnTo>
                  <a:pt x="0" y="0"/>
                </a:lnTo>
                <a:close/>
              </a:path>
            </a:pathLst>
          </a:custGeom>
        </p:spPr>
      </p:pic>
    </p:spTree>
    <p:extLst>
      <p:ext uri="{BB962C8B-B14F-4D97-AF65-F5344CB8AC3E}">
        <p14:creationId xmlns:p14="http://schemas.microsoft.com/office/powerpoint/2010/main" val="727200415"/>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59422"/>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9538" y="100019"/>
            <a:ext cx="1222891" cy="464878"/>
          </a:xfrm>
          <a:prstGeom prst="rect">
            <a:avLst/>
          </a:prstGeom>
        </p:spPr>
      </p:pic>
      <p:pic>
        <p:nvPicPr>
          <p:cNvPr id="10" name="Bildobjekt 18" descr="pattern_DNA.png"/>
          <p:cNvPicPr>
            <a:picLocks noChangeAspect="1"/>
          </p:cNvPicPr>
          <p:nvPr/>
        </p:nvPicPr>
        <p:blipFill>
          <a:blip r:embed="rId7">
            <a:alphaModFix amt="70000"/>
            <a:duotone>
              <a:prstClr val="black"/>
              <a:schemeClr val="accent1">
                <a:tint val="45000"/>
                <a:satMod val="400000"/>
              </a:schemeClr>
            </a:duotone>
          </a:blip>
          <a:srcRect l="16309" r="52907" b="38300"/>
          <a:stretch>
            <a:fillRect/>
          </a:stretch>
        </p:blipFill>
        <p:spPr>
          <a:xfrm rot="20142243">
            <a:off x="4777609" y="4965948"/>
            <a:ext cx="5026747" cy="2526036"/>
          </a:xfrm>
          <a:prstGeom prst="rect">
            <a:avLst/>
          </a:prstGeom>
        </p:spPr>
      </p:pic>
    </p:spTree>
    <p:extLst>
      <p:ext uri="{BB962C8B-B14F-4D97-AF65-F5344CB8AC3E}">
        <p14:creationId xmlns:p14="http://schemas.microsoft.com/office/powerpoint/2010/main" val="727939828"/>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59422"/>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9538" y="100019"/>
            <a:ext cx="1222891" cy="464878"/>
          </a:xfrm>
          <a:prstGeom prst="rect">
            <a:avLst/>
          </a:prstGeom>
        </p:spPr>
      </p:pic>
      <p:pic>
        <p:nvPicPr>
          <p:cNvPr id="24" name="Picture 23" descr="pattern_DNA.png"/>
          <p:cNvPicPr>
            <a:picLocks noChangeAspect="1"/>
          </p:cNvPicPr>
          <p:nvPr/>
        </p:nvPicPr>
        <p:blipFill>
          <a:blip r:embed="rId7">
            <a:alphaModFix amt="70000"/>
            <a:duotone>
              <a:prstClr val="black"/>
              <a:schemeClr val="accent1">
                <a:tint val="45000"/>
                <a:satMod val="400000"/>
              </a:schemeClr>
            </a:duotone>
          </a:blip>
          <a:srcRect l="16309" r="52907" b="38300"/>
          <a:stretch>
            <a:fillRect/>
          </a:stretch>
        </p:blipFill>
        <p:spPr>
          <a:xfrm rot="20204075">
            <a:off x="5972594" y="5537589"/>
            <a:ext cx="3626348" cy="1822309"/>
          </a:xfrm>
          <a:custGeom>
            <a:avLst/>
            <a:gdLst>
              <a:gd name="connsiteX0" fmla="*/ 3626348 w 3626348"/>
              <a:gd name="connsiteY0" fmla="*/ 0 h 1822309"/>
              <a:gd name="connsiteX1" fmla="*/ 3626348 w 3626348"/>
              <a:gd name="connsiteY1" fmla="*/ 132646 h 1822309"/>
              <a:gd name="connsiteX2" fmla="*/ 2899873 w 3626348"/>
              <a:gd name="connsiteY2" fmla="*/ 1822309 h 1822309"/>
              <a:gd name="connsiteX3" fmla="*/ 2896258 w 3626348"/>
              <a:gd name="connsiteY3" fmla="*/ 1822309 h 1822309"/>
              <a:gd name="connsiteX4" fmla="*/ 0 w 3626348"/>
              <a:gd name="connsiteY4" fmla="*/ 577055 h 1822309"/>
              <a:gd name="connsiteX5" fmla="*/ 0 w 3626348"/>
              <a:gd name="connsiteY5" fmla="*/ 0 h 182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6348" h="1822309">
                <a:moveTo>
                  <a:pt x="3626348" y="0"/>
                </a:moveTo>
                <a:lnTo>
                  <a:pt x="3626348" y="132646"/>
                </a:lnTo>
                <a:lnTo>
                  <a:pt x="2899873" y="1822309"/>
                </a:lnTo>
                <a:lnTo>
                  <a:pt x="2896258" y="1822309"/>
                </a:lnTo>
                <a:lnTo>
                  <a:pt x="0" y="577055"/>
                </a:lnTo>
                <a:lnTo>
                  <a:pt x="0" y="0"/>
                </a:lnTo>
                <a:close/>
              </a:path>
            </a:pathLst>
          </a:custGeom>
        </p:spPr>
      </p:pic>
    </p:spTree>
    <p:extLst>
      <p:ext uri="{BB962C8B-B14F-4D97-AF65-F5344CB8AC3E}">
        <p14:creationId xmlns:p14="http://schemas.microsoft.com/office/powerpoint/2010/main" val="270352237"/>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Bildobjekt 9" descr="pattern_start.png"/>
          <p:cNvPicPr>
            <a:picLocks noChangeAspect="1"/>
          </p:cNvPicPr>
          <p:nvPr/>
        </p:nvPicPr>
        <p:blipFill>
          <a:blip r:embed="rId5"/>
          <a:stretch>
            <a:fillRect/>
          </a:stretch>
        </p:blipFill>
        <p:spPr>
          <a:xfrm>
            <a:off x="0" y="2835062"/>
            <a:ext cx="9144000" cy="4022938"/>
          </a:xfrm>
          <a:prstGeom prst="rect">
            <a:avLst/>
          </a:prstGeom>
        </p:spPr>
      </p:pic>
      <p:cxnSp>
        <p:nvCxnSpPr>
          <p:cNvPr id="8" name="Rak 7"/>
          <p:cNvCxnSpPr/>
          <p:nvPr/>
        </p:nvCxnSpPr>
        <p:spPr>
          <a:xfrm>
            <a:off x="252000" y="1649586"/>
            <a:ext cx="86400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9" name="Bildobjekt 8" descr="SciLifeLab_logotyp_green.png"/>
          <p:cNvPicPr>
            <a:picLocks noChangeAspect="1"/>
          </p:cNvPicPr>
          <p:nvPr/>
        </p:nvPicPr>
        <p:blipFill>
          <a:blip r:embed="rId6"/>
          <a:stretch>
            <a:fillRect/>
          </a:stretch>
        </p:blipFill>
        <p:spPr>
          <a:xfrm>
            <a:off x="6737329" y="662235"/>
            <a:ext cx="2154671" cy="696288"/>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2000" y="587796"/>
            <a:ext cx="1633079" cy="845166"/>
          </a:xfrm>
          <a:prstGeom prst="rect">
            <a:avLst/>
          </a:prstGeom>
        </p:spPr>
      </p:pic>
    </p:spTree>
    <p:extLst>
      <p:ext uri="{BB962C8B-B14F-4D97-AF65-F5344CB8AC3E}">
        <p14:creationId xmlns:p14="http://schemas.microsoft.com/office/powerpoint/2010/main" val="188213385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Lst>
  <p:hf hdr="0" ftr="0" dt="0"/>
  <p:txStyles>
    <p:titleStyle>
      <a:lvl1pPr algn="ctr" defTabSz="457200" rtl="0" eaLnBrk="1" latinLnBrk="0" hangingPunct="1">
        <a:spcBef>
          <a:spcPct val="0"/>
        </a:spcBef>
        <a:buNone/>
        <a:defRPr sz="3200" b="1" i="0" kern="1200">
          <a:solidFill>
            <a:schemeClr val="tx1"/>
          </a:solidFill>
          <a:latin typeface="Century Gothic" charset="0"/>
          <a:ea typeface="Century Gothic" charset="0"/>
          <a:cs typeface="Century Gothic" charset="0"/>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1pPr>
      <a:lvl2pPr marL="742950" indent="-28575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2pPr>
      <a:lvl3pPr marL="1143000" indent="-2286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3pPr>
      <a:lvl4pPr marL="1600200" indent="-2286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4pPr>
      <a:lvl5pPr marL="2057400" indent="-2286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hyperlink" Target="https://www.youtube.com/watch?v=fCd6B5HRaZ8" TargetMode="Externa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27.xml"/><Relationship Id="rId1" Type="http://schemas.openxmlformats.org/officeDocument/2006/relationships/slideLayout" Target="../slideLayouts/slideLayout27.xml"/><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latshållare för innehåll 7">
            <a:extLst>
              <a:ext uri="{FF2B5EF4-FFF2-40B4-BE49-F238E27FC236}">
                <a16:creationId xmlns:a16="http://schemas.microsoft.com/office/drawing/2014/main" id="{36D0A602-77EA-FB40-B120-D7BDB3BFBB00}"/>
              </a:ext>
            </a:extLst>
          </p:cNvPr>
          <p:cNvSpPr>
            <a:spLocks noGrp="1"/>
          </p:cNvSpPr>
          <p:nvPr>
            <p:ph idx="1"/>
          </p:nvPr>
        </p:nvSpPr>
        <p:spPr>
          <a:xfrm>
            <a:off x="251992" y="2994708"/>
            <a:ext cx="6951877" cy="2294866"/>
          </a:xfrm>
        </p:spPr>
        <p:txBody>
          <a:bodyPr/>
          <a:lstStyle/>
          <a:p>
            <a:pPr marL="0" indent="0">
              <a:buNone/>
            </a:pPr>
            <a:r>
              <a:rPr lang="en-GB" dirty="0" err="1"/>
              <a:t>Malin</a:t>
            </a:r>
            <a:r>
              <a:rPr lang="en-GB" dirty="0"/>
              <a:t> Larsson</a:t>
            </a:r>
          </a:p>
          <a:p>
            <a:pPr marL="0" indent="0">
              <a:buNone/>
            </a:pPr>
            <a:r>
              <a:rPr lang="en-GB" dirty="0" err="1"/>
              <a:t>Malin.Larsson@nbis.se</a:t>
            </a:r>
            <a:endParaRPr lang="en-GB" dirty="0"/>
          </a:p>
        </p:txBody>
      </p:sp>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2" y="1778305"/>
            <a:ext cx="6749618" cy="1216403"/>
          </a:xfrm>
        </p:spPr>
        <p:txBody>
          <a:bodyPr/>
          <a:lstStyle/>
          <a:p>
            <a:pPr algn="l"/>
            <a:r>
              <a:rPr lang="en-GB" dirty="0"/>
              <a:t>Variant Calling Workflows</a:t>
            </a:r>
          </a:p>
        </p:txBody>
      </p:sp>
    </p:spTree>
    <p:extLst>
      <p:ext uri="{BB962C8B-B14F-4D97-AF65-F5344CB8AC3E}">
        <p14:creationId xmlns:p14="http://schemas.microsoft.com/office/powerpoint/2010/main" val="1131714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355C961-F3FD-B24E-92FB-35120389E2B6}"/>
              </a:ext>
            </a:extLst>
          </p:cNvPr>
          <p:cNvSpPr>
            <a:spLocks noGrp="1"/>
          </p:cNvSpPr>
          <p:nvPr>
            <p:ph type="title"/>
          </p:nvPr>
        </p:nvSpPr>
        <p:spPr>
          <a:xfrm>
            <a:off x="307884" y="357411"/>
            <a:ext cx="8543861" cy="635149"/>
          </a:xfrm>
        </p:spPr>
        <p:txBody>
          <a:bodyPr/>
          <a:lstStyle/>
          <a:p>
            <a:pPr algn="ctr"/>
            <a:r>
              <a:rPr lang="en-GB" sz="3600" dirty="0"/>
              <a:t>Genetic Variation</a:t>
            </a:r>
          </a:p>
        </p:txBody>
      </p:sp>
      <p:pic>
        <p:nvPicPr>
          <p:cNvPr id="11" name="Picture 4" descr="HapMap2.jpg">
            <a:extLst>
              <a:ext uri="{FF2B5EF4-FFF2-40B4-BE49-F238E27FC236}">
                <a16:creationId xmlns:a16="http://schemas.microsoft.com/office/drawing/2014/main" id="{AF0D4C35-2E9E-574C-8710-54CD488333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1205" y="1419760"/>
            <a:ext cx="5497220" cy="4122916"/>
          </a:xfrm>
          <a:prstGeom prst="rect">
            <a:avLst/>
          </a:prstGeom>
        </p:spPr>
      </p:pic>
      <p:sp>
        <p:nvSpPr>
          <p:cNvPr id="2" name="textruta 1">
            <a:extLst>
              <a:ext uri="{FF2B5EF4-FFF2-40B4-BE49-F238E27FC236}">
                <a16:creationId xmlns:a16="http://schemas.microsoft.com/office/drawing/2014/main" id="{4D3FEB52-43B4-424D-AF44-689EBA092AAD}"/>
              </a:ext>
            </a:extLst>
          </p:cNvPr>
          <p:cNvSpPr txBox="1"/>
          <p:nvPr/>
        </p:nvSpPr>
        <p:spPr>
          <a:xfrm>
            <a:off x="1488305" y="5969876"/>
            <a:ext cx="7217545" cy="830997"/>
          </a:xfrm>
          <a:prstGeom prst="rect">
            <a:avLst/>
          </a:prstGeom>
          <a:noFill/>
        </p:spPr>
        <p:txBody>
          <a:bodyPr wrap="square" rtlCol="0">
            <a:spAutoFit/>
          </a:bodyPr>
          <a:lstStyle/>
          <a:p>
            <a:r>
              <a:rPr lang="en-GB" sz="2400" dirty="0"/>
              <a:t>Genetic variation = differences in DNA among individuals of the same species</a:t>
            </a:r>
          </a:p>
        </p:txBody>
      </p:sp>
    </p:spTree>
    <p:extLst>
      <p:ext uri="{BB962C8B-B14F-4D97-AF65-F5344CB8AC3E}">
        <p14:creationId xmlns:p14="http://schemas.microsoft.com/office/powerpoint/2010/main" val="1246444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ubrik 4">
            <a:extLst>
              <a:ext uri="{FF2B5EF4-FFF2-40B4-BE49-F238E27FC236}">
                <a16:creationId xmlns:a16="http://schemas.microsoft.com/office/drawing/2014/main" id="{3CEF9F8C-DF4D-6B45-9251-1130608AE725}"/>
              </a:ext>
            </a:extLst>
          </p:cNvPr>
          <p:cNvSpPr>
            <a:spLocks noGrp="1"/>
          </p:cNvSpPr>
          <p:nvPr>
            <p:ph type="title"/>
          </p:nvPr>
        </p:nvSpPr>
        <p:spPr>
          <a:xfrm>
            <a:off x="1019239" y="761843"/>
            <a:ext cx="7629461" cy="635149"/>
          </a:xfrm>
        </p:spPr>
        <p:txBody>
          <a:bodyPr/>
          <a:lstStyle/>
          <a:p>
            <a:r>
              <a:rPr lang="en-GB" sz="3600" dirty="0"/>
              <a:t>Single Nucleotide Variants (SNVs)</a:t>
            </a:r>
          </a:p>
        </p:txBody>
      </p:sp>
      <p:pic>
        <p:nvPicPr>
          <p:cNvPr id="7" name="Bildobjekt 6">
            <a:extLst>
              <a:ext uri="{FF2B5EF4-FFF2-40B4-BE49-F238E27FC236}">
                <a16:creationId xmlns:a16="http://schemas.microsoft.com/office/drawing/2014/main" id="{039C65A2-574D-F446-ABD0-A55587B8742B}"/>
              </a:ext>
            </a:extLst>
          </p:cNvPr>
          <p:cNvPicPr>
            <a:picLocks noChangeAspect="1"/>
          </p:cNvPicPr>
          <p:nvPr/>
        </p:nvPicPr>
        <p:blipFill>
          <a:blip r:embed="rId3"/>
          <a:stretch>
            <a:fillRect/>
          </a:stretch>
        </p:blipFill>
        <p:spPr>
          <a:xfrm>
            <a:off x="1262063" y="1897461"/>
            <a:ext cx="6741086" cy="4251378"/>
          </a:xfrm>
          <a:prstGeom prst="rect">
            <a:avLst/>
          </a:prstGeom>
        </p:spPr>
      </p:pic>
      <p:sp>
        <p:nvSpPr>
          <p:cNvPr id="8" name="textruta 7">
            <a:extLst>
              <a:ext uri="{FF2B5EF4-FFF2-40B4-BE49-F238E27FC236}">
                <a16:creationId xmlns:a16="http://schemas.microsoft.com/office/drawing/2014/main" id="{46115FE5-2969-7E42-9A22-626BA7B58089}"/>
              </a:ext>
            </a:extLst>
          </p:cNvPr>
          <p:cNvSpPr txBox="1"/>
          <p:nvPr/>
        </p:nvSpPr>
        <p:spPr>
          <a:xfrm>
            <a:off x="6400800" y="4643889"/>
            <a:ext cx="633507" cy="369332"/>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GB" dirty="0"/>
              <a:t>SNV</a:t>
            </a:r>
          </a:p>
        </p:txBody>
      </p:sp>
    </p:spTree>
    <p:extLst>
      <p:ext uri="{BB962C8B-B14F-4D97-AF65-F5344CB8AC3E}">
        <p14:creationId xmlns:p14="http://schemas.microsoft.com/office/powerpoint/2010/main" val="1521352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83FF6B-C8E7-3743-BE02-BB51BD9EB3C7}"/>
              </a:ext>
            </a:extLst>
          </p:cNvPr>
          <p:cNvSpPr>
            <a:spLocks noGrp="1"/>
          </p:cNvSpPr>
          <p:nvPr>
            <p:ph type="title"/>
          </p:nvPr>
        </p:nvSpPr>
        <p:spPr>
          <a:xfrm>
            <a:off x="509618" y="788670"/>
            <a:ext cx="8543861" cy="635149"/>
          </a:xfrm>
        </p:spPr>
        <p:txBody>
          <a:bodyPr/>
          <a:lstStyle/>
          <a:p>
            <a:r>
              <a:rPr lang="en-GB" sz="3600" dirty="0"/>
              <a:t>Reference- and </a:t>
            </a:r>
            <a:r>
              <a:rPr lang="en-GB" sz="3600" dirty="0" err="1"/>
              <a:t>Alternatve</a:t>
            </a:r>
            <a:r>
              <a:rPr lang="en-GB" sz="3600" dirty="0"/>
              <a:t> Alleles</a:t>
            </a:r>
          </a:p>
        </p:txBody>
      </p:sp>
      <p:sp>
        <p:nvSpPr>
          <p:cNvPr id="5" name="TextBox 7">
            <a:extLst>
              <a:ext uri="{FF2B5EF4-FFF2-40B4-BE49-F238E27FC236}">
                <a16:creationId xmlns:a16="http://schemas.microsoft.com/office/drawing/2014/main" id="{7E5B205B-22DC-324E-93D0-2C2CCC531EC8}"/>
              </a:ext>
            </a:extLst>
          </p:cNvPr>
          <p:cNvSpPr txBox="1"/>
          <p:nvPr/>
        </p:nvSpPr>
        <p:spPr>
          <a:xfrm>
            <a:off x="-591365" y="2423825"/>
            <a:ext cx="10669625" cy="450305"/>
          </a:xfrm>
          <a:prstGeom prst="rect">
            <a:avLst/>
          </a:prstGeom>
          <a:noFill/>
        </p:spPr>
        <p:txBody>
          <a:bodyPr wrap="none" lIns="80187" tIns="40095" rIns="80187" bIns="40095" rtlCol="0">
            <a:spAutoFit/>
          </a:bodyPr>
          <a:lstStyle/>
          <a:p>
            <a:r>
              <a:rPr lang="en-US" sz="2400" dirty="0">
                <a:latin typeface="Courier New"/>
                <a:cs typeface="Courier New"/>
              </a:rPr>
              <a:t>TGGGCTTTTCCAACAGGTATATCTTCCCCGCTAGCT</a:t>
            </a:r>
            <a:r>
              <a:rPr lang="en-US" sz="2400" dirty="0">
                <a:solidFill>
                  <a:srgbClr val="FF0000"/>
                </a:solidFill>
                <a:latin typeface="Courier New"/>
                <a:cs typeface="Courier New"/>
              </a:rPr>
              <a:t>A</a:t>
            </a:r>
            <a:r>
              <a:rPr lang="en-US" sz="2400" dirty="0">
                <a:latin typeface="Courier New"/>
                <a:cs typeface="Courier New"/>
              </a:rPr>
              <a:t>GCTAGCTACTTCAAATTCCT</a:t>
            </a:r>
          </a:p>
        </p:txBody>
      </p:sp>
      <p:sp useBgFill="1">
        <p:nvSpPr>
          <p:cNvPr id="12" name="Rektangel 11">
            <a:extLst>
              <a:ext uri="{FF2B5EF4-FFF2-40B4-BE49-F238E27FC236}">
                <a16:creationId xmlns:a16="http://schemas.microsoft.com/office/drawing/2014/main" id="{C6A3B538-7183-5542-932B-E10DCEBA4420}"/>
              </a:ext>
            </a:extLst>
          </p:cNvPr>
          <p:cNvSpPr/>
          <p:nvPr/>
        </p:nvSpPr>
        <p:spPr>
          <a:xfrm>
            <a:off x="5258127" y="2961233"/>
            <a:ext cx="1843774" cy="461665"/>
          </a:xfrm>
          <a:prstGeom prst="rect">
            <a:avLst/>
          </a:prstGeom>
        </p:spPr>
        <p:txBody>
          <a:bodyPr wrap="none">
            <a:spAutoFit/>
          </a:bodyPr>
          <a:lstStyle/>
          <a:p>
            <a:r>
              <a:rPr lang="en-US" sz="2400" dirty="0">
                <a:latin typeface="Courier New"/>
                <a:cs typeface="Courier New"/>
              </a:rPr>
              <a:t>AGCT</a:t>
            </a:r>
            <a:r>
              <a:rPr lang="en-US" sz="2400" dirty="0">
                <a:solidFill>
                  <a:srgbClr val="FF0000"/>
                </a:solidFill>
                <a:latin typeface="Courier New"/>
                <a:cs typeface="Courier New"/>
              </a:rPr>
              <a:t>A</a:t>
            </a:r>
            <a:r>
              <a:rPr lang="en-US" sz="2400" dirty="0">
                <a:latin typeface="Courier New"/>
                <a:cs typeface="Courier New"/>
              </a:rPr>
              <a:t>GCTA</a:t>
            </a:r>
            <a:endParaRPr lang="en-GB" sz="2400" dirty="0"/>
          </a:p>
        </p:txBody>
      </p:sp>
      <p:sp>
        <p:nvSpPr>
          <p:cNvPr id="13" name="Rektangel 12">
            <a:extLst>
              <a:ext uri="{FF2B5EF4-FFF2-40B4-BE49-F238E27FC236}">
                <a16:creationId xmlns:a16="http://schemas.microsoft.com/office/drawing/2014/main" id="{1077148B-B461-9C4A-BA68-A5924127032A}"/>
              </a:ext>
            </a:extLst>
          </p:cNvPr>
          <p:cNvSpPr/>
          <p:nvPr/>
        </p:nvSpPr>
        <p:spPr>
          <a:xfrm>
            <a:off x="5258127" y="3580920"/>
            <a:ext cx="1843774" cy="461665"/>
          </a:xfrm>
          <a:prstGeom prst="rect">
            <a:avLst/>
          </a:prstGeom>
        </p:spPr>
        <p:txBody>
          <a:bodyPr wrap="none">
            <a:spAutoFit/>
          </a:bodyPr>
          <a:lstStyle/>
          <a:p>
            <a:r>
              <a:rPr lang="en-US" sz="2400" dirty="0">
                <a:latin typeface="Courier New"/>
                <a:cs typeface="Courier New"/>
              </a:rPr>
              <a:t>AGCT</a:t>
            </a:r>
            <a:r>
              <a:rPr lang="en-US" sz="2400" dirty="0">
                <a:solidFill>
                  <a:srgbClr val="FF0000"/>
                </a:solidFill>
                <a:latin typeface="Courier New"/>
                <a:cs typeface="Courier New"/>
              </a:rPr>
              <a:t>G</a:t>
            </a:r>
            <a:r>
              <a:rPr lang="en-US" sz="2400" dirty="0">
                <a:latin typeface="Courier New"/>
                <a:cs typeface="Courier New"/>
              </a:rPr>
              <a:t>GCTA</a:t>
            </a:r>
            <a:endParaRPr lang="en-GB" sz="2400" dirty="0"/>
          </a:p>
        </p:txBody>
      </p:sp>
      <p:sp>
        <p:nvSpPr>
          <p:cNvPr id="14" name="textruta 13">
            <a:extLst>
              <a:ext uri="{FF2B5EF4-FFF2-40B4-BE49-F238E27FC236}">
                <a16:creationId xmlns:a16="http://schemas.microsoft.com/office/drawing/2014/main" id="{2F0B0A0C-C9CA-0A4D-8D96-7A401F1DD0B2}"/>
              </a:ext>
            </a:extLst>
          </p:cNvPr>
          <p:cNvSpPr txBox="1"/>
          <p:nvPr/>
        </p:nvSpPr>
        <p:spPr>
          <a:xfrm>
            <a:off x="2611390" y="2961233"/>
            <a:ext cx="2646737" cy="461665"/>
          </a:xfrm>
          <a:prstGeom prst="rect">
            <a:avLst/>
          </a:prstGeom>
          <a:noFill/>
        </p:spPr>
        <p:txBody>
          <a:bodyPr wrap="square" rtlCol="0">
            <a:spAutoFit/>
          </a:bodyPr>
          <a:lstStyle/>
          <a:p>
            <a:r>
              <a:rPr lang="en-GB" sz="2400" b="1" dirty="0"/>
              <a:t>Reference allele</a:t>
            </a:r>
            <a:endParaRPr lang="en-GB" sz="2400" dirty="0"/>
          </a:p>
        </p:txBody>
      </p:sp>
      <p:sp>
        <p:nvSpPr>
          <p:cNvPr id="15" name="textruta 14">
            <a:extLst>
              <a:ext uri="{FF2B5EF4-FFF2-40B4-BE49-F238E27FC236}">
                <a16:creationId xmlns:a16="http://schemas.microsoft.com/office/drawing/2014/main" id="{2314DBC4-A37B-8849-802E-1B62593E93AD}"/>
              </a:ext>
            </a:extLst>
          </p:cNvPr>
          <p:cNvSpPr txBox="1"/>
          <p:nvPr/>
        </p:nvSpPr>
        <p:spPr>
          <a:xfrm>
            <a:off x="2571176" y="3510001"/>
            <a:ext cx="2686951" cy="461665"/>
          </a:xfrm>
          <a:prstGeom prst="rect">
            <a:avLst/>
          </a:prstGeom>
          <a:noFill/>
        </p:spPr>
        <p:txBody>
          <a:bodyPr wrap="square" rtlCol="0">
            <a:spAutoFit/>
          </a:bodyPr>
          <a:lstStyle/>
          <a:p>
            <a:r>
              <a:rPr lang="en-GB" sz="2400" b="1" dirty="0"/>
              <a:t>Alternative allele</a:t>
            </a:r>
            <a:endParaRPr lang="en-GB" sz="2400" dirty="0"/>
          </a:p>
        </p:txBody>
      </p:sp>
      <p:sp>
        <p:nvSpPr>
          <p:cNvPr id="16" name="textruta 15">
            <a:extLst>
              <a:ext uri="{FF2B5EF4-FFF2-40B4-BE49-F238E27FC236}">
                <a16:creationId xmlns:a16="http://schemas.microsoft.com/office/drawing/2014/main" id="{A4BC371D-11CF-D34B-B27A-6EC7C9175298}"/>
              </a:ext>
            </a:extLst>
          </p:cNvPr>
          <p:cNvSpPr txBox="1"/>
          <p:nvPr/>
        </p:nvSpPr>
        <p:spPr>
          <a:xfrm>
            <a:off x="366486" y="4971355"/>
            <a:ext cx="8686993" cy="1384995"/>
          </a:xfrm>
          <a:prstGeom prst="rect">
            <a:avLst/>
          </a:prstGeom>
          <a:noFill/>
        </p:spPr>
        <p:txBody>
          <a:bodyPr wrap="none" rtlCol="0">
            <a:spAutoFit/>
          </a:bodyPr>
          <a:lstStyle/>
          <a:p>
            <a:r>
              <a:rPr lang="en-GB" sz="2400" b="1" dirty="0"/>
              <a:t>Reference allele </a:t>
            </a:r>
            <a:r>
              <a:rPr lang="en-GB" sz="2400" dirty="0"/>
              <a:t>= the allele in the refence genome</a:t>
            </a:r>
          </a:p>
          <a:p>
            <a:r>
              <a:rPr lang="en-GB" sz="2400" b="1" dirty="0"/>
              <a:t>Alternative allele </a:t>
            </a:r>
            <a:r>
              <a:rPr lang="en-GB" sz="2400" dirty="0"/>
              <a:t>= the allele NOT in the refence genome</a:t>
            </a:r>
          </a:p>
          <a:p>
            <a:endParaRPr lang="en-GB" dirty="0"/>
          </a:p>
          <a:p>
            <a:endParaRPr lang="en-GB" dirty="0"/>
          </a:p>
        </p:txBody>
      </p:sp>
    </p:spTree>
    <p:extLst>
      <p:ext uri="{BB962C8B-B14F-4D97-AF65-F5344CB8AC3E}">
        <p14:creationId xmlns:p14="http://schemas.microsoft.com/office/powerpoint/2010/main" val="39527213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EDD7E722-B1F9-9D4B-A4C2-B6F47871532F}"/>
              </a:ext>
            </a:extLst>
          </p:cNvPr>
          <p:cNvSpPr>
            <a:spLocks noGrp="1"/>
          </p:cNvSpPr>
          <p:nvPr>
            <p:ph type="title"/>
          </p:nvPr>
        </p:nvSpPr>
        <p:spPr>
          <a:xfrm>
            <a:off x="633793" y="498675"/>
            <a:ext cx="7897920" cy="1236785"/>
          </a:xfrm>
        </p:spPr>
        <p:txBody>
          <a:bodyPr>
            <a:normAutofit/>
          </a:bodyPr>
          <a:lstStyle/>
          <a:p>
            <a:r>
              <a:rPr lang="en-GB" sz="3600" dirty="0"/>
              <a:t>Allele frequency in a population</a:t>
            </a:r>
          </a:p>
        </p:txBody>
      </p:sp>
      <p:sp>
        <p:nvSpPr>
          <p:cNvPr id="7" name="TextBox 7">
            <a:extLst>
              <a:ext uri="{FF2B5EF4-FFF2-40B4-BE49-F238E27FC236}">
                <a16:creationId xmlns:a16="http://schemas.microsoft.com/office/drawing/2014/main" id="{CA0CE0C2-D672-A84B-AFFB-9F9F93974FBA}"/>
              </a:ext>
            </a:extLst>
          </p:cNvPr>
          <p:cNvSpPr txBox="1"/>
          <p:nvPr/>
        </p:nvSpPr>
        <p:spPr>
          <a:xfrm>
            <a:off x="272804" y="1875266"/>
            <a:ext cx="8827774" cy="421836"/>
          </a:xfrm>
          <a:prstGeom prst="rect">
            <a:avLst/>
          </a:prstGeom>
          <a:noFill/>
        </p:spPr>
        <p:txBody>
          <a:bodyPr wrap="none" lIns="80187" tIns="40095" rIns="80187" bIns="40095" rtlCol="0">
            <a:spAutoFit/>
          </a:bodyPr>
          <a:lstStyle/>
          <a:p>
            <a:r>
              <a:rPr lang="en-US" sz="2215" dirty="0">
                <a:latin typeface="Courier New"/>
                <a:cs typeface="Courier New"/>
              </a:rPr>
              <a:t>AACAGGTATATCTTCCCCGCTAGCT</a:t>
            </a:r>
            <a:r>
              <a:rPr lang="en-US" sz="2215" b="1" dirty="0">
                <a:solidFill>
                  <a:srgbClr val="FF0000"/>
                </a:solidFill>
                <a:latin typeface="Courier New"/>
                <a:cs typeface="Courier New"/>
              </a:rPr>
              <a:t>A</a:t>
            </a:r>
            <a:r>
              <a:rPr lang="en-US" sz="2215" dirty="0">
                <a:latin typeface="Courier New"/>
                <a:cs typeface="Courier New"/>
              </a:rPr>
              <a:t>GCTAGCTACTTCCTTAGGGACTGTA</a:t>
            </a:r>
          </a:p>
        </p:txBody>
      </p:sp>
      <p:sp>
        <p:nvSpPr>
          <p:cNvPr id="27" name="Rektangel 26">
            <a:extLst>
              <a:ext uri="{FF2B5EF4-FFF2-40B4-BE49-F238E27FC236}">
                <a16:creationId xmlns:a16="http://schemas.microsoft.com/office/drawing/2014/main" id="{32C58A16-8E0C-874D-91AB-E8D51AD34F07}"/>
              </a:ext>
            </a:extLst>
          </p:cNvPr>
          <p:cNvSpPr/>
          <p:nvPr/>
        </p:nvSpPr>
        <p:spPr>
          <a:xfrm>
            <a:off x="3791112" y="2163441"/>
            <a:ext cx="1713931" cy="433196"/>
          </a:xfrm>
          <a:prstGeom prst="rect">
            <a:avLst/>
          </a:prstGeom>
        </p:spPr>
        <p:txBody>
          <a:bodyPr wrap="none">
            <a:spAutoFit/>
          </a:bodyPr>
          <a:lstStyle/>
          <a:p>
            <a:r>
              <a:rPr lang="en-US" sz="2215" dirty="0">
                <a:latin typeface="Courier New"/>
                <a:cs typeface="Courier New"/>
              </a:rPr>
              <a:t>AGCT</a:t>
            </a:r>
            <a:r>
              <a:rPr lang="en-US" sz="2215" b="1" dirty="0">
                <a:solidFill>
                  <a:srgbClr val="0070C0"/>
                </a:solidFill>
                <a:latin typeface="Courier New"/>
                <a:cs typeface="Courier New"/>
              </a:rPr>
              <a:t>G</a:t>
            </a:r>
            <a:r>
              <a:rPr lang="en-US" sz="2215" dirty="0">
                <a:latin typeface="Courier New"/>
                <a:cs typeface="Courier New"/>
              </a:rPr>
              <a:t>GCTA</a:t>
            </a:r>
            <a:endParaRPr lang="en-GB" sz="2215" dirty="0"/>
          </a:p>
        </p:txBody>
      </p:sp>
      <p:grpSp>
        <p:nvGrpSpPr>
          <p:cNvPr id="167" name="Grupp 166">
            <a:extLst>
              <a:ext uri="{FF2B5EF4-FFF2-40B4-BE49-F238E27FC236}">
                <a16:creationId xmlns:a16="http://schemas.microsoft.com/office/drawing/2014/main" id="{723EC360-0435-1C40-A264-C6B4BBCBA4F0}"/>
              </a:ext>
            </a:extLst>
          </p:cNvPr>
          <p:cNvGrpSpPr/>
          <p:nvPr/>
        </p:nvGrpSpPr>
        <p:grpSpPr>
          <a:xfrm>
            <a:off x="1065133" y="2666574"/>
            <a:ext cx="7153901" cy="2127139"/>
            <a:chOff x="1269405" y="4636233"/>
            <a:chExt cx="7750059" cy="2304401"/>
          </a:xfrm>
        </p:grpSpPr>
        <p:grpSp>
          <p:nvGrpSpPr>
            <p:cNvPr id="96" name="Grupp 95">
              <a:extLst>
                <a:ext uri="{FF2B5EF4-FFF2-40B4-BE49-F238E27FC236}">
                  <a16:creationId xmlns:a16="http://schemas.microsoft.com/office/drawing/2014/main" id="{633111A7-DA89-BA40-BA71-B2F3AC97294E}"/>
                </a:ext>
              </a:extLst>
            </p:cNvPr>
            <p:cNvGrpSpPr/>
            <p:nvPr/>
          </p:nvGrpSpPr>
          <p:grpSpPr>
            <a:xfrm>
              <a:off x="2036385" y="4682640"/>
              <a:ext cx="767710" cy="1772545"/>
              <a:chOff x="1559859" y="3506993"/>
              <a:chExt cx="731520" cy="2135952"/>
            </a:xfrm>
          </p:grpSpPr>
          <p:sp>
            <p:nvSpPr>
              <p:cNvPr id="97" name="Ellips 96">
                <a:extLst>
                  <a:ext uri="{FF2B5EF4-FFF2-40B4-BE49-F238E27FC236}">
                    <a16:creationId xmlns:a16="http://schemas.microsoft.com/office/drawing/2014/main" id="{20E6BED3-82A1-B14E-82F7-B19D5C48B93A}"/>
                  </a:ext>
                </a:extLst>
              </p:cNvPr>
              <p:cNvSpPr/>
              <p:nvPr/>
            </p:nvSpPr>
            <p:spPr>
              <a:xfrm>
                <a:off x="1559859" y="3506993"/>
                <a:ext cx="731520" cy="667146"/>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1662" dirty="0">
                    <a:solidFill>
                      <a:srgbClr val="FF0000"/>
                    </a:solidFill>
                  </a:rPr>
                  <a:t>AA</a:t>
                </a:r>
              </a:p>
            </p:txBody>
          </p:sp>
          <p:cxnSp>
            <p:nvCxnSpPr>
              <p:cNvPr id="98" name="Rak 97">
                <a:extLst>
                  <a:ext uri="{FF2B5EF4-FFF2-40B4-BE49-F238E27FC236}">
                    <a16:creationId xmlns:a16="http://schemas.microsoft.com/office/drawing/2014/main" id="{DB1C0C14-7247-114D-8E7F-21DD539F9C33}"/>
                  </a:ext>
                </a:extLst>
              </p:cNvPr>
              <p:cNvCxnSpPr/>
              <p:nvPr/>
            </p:nvCxnSpPr>
            <p:spPr>
              <a:xfrm>
                <a:off x="1925619" y="4174138"/>
                <a:ext cx="0" cy="66680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9" name="Rak 98">
                <a:extLst>
                  <a:ext uri="{FF2B5EF4-FFF2-40B4-BE49-F238E27FC236}">
                    <a16:creationId xmlns:a16="http://schemas.microsoft.com/office/drawing/2014/main" id="{F080C58A-D7B2-2046-AD94-2C6065CBC454}"/>
                  </a:ext>
                </a:extLst>
              </p:cNvPr>
              <p:cNvCxnSpPr/>
              <p:nvPr/>
            </p:nvCxnSpPr>
            <p:spPr>
              <a:xfrm flipH="1">
                <a:off x="1559859" y="4851699"/>
                <a:ext cx="365760" cy="780488"/>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0" name="Rak 99">
                <a:extLst>
                  <a:ext uri="{FF2B5EF4-FFF2-40B4-BE49-F238E27FC236}">
                    <a16:creationId xmlns:a16="http://schemas.microsoft.com/office/drawing/2014/main" id="{A6FCBC2C-5ED9-FC47-9993-00361C89B5EF}"/>
                  </a:ext>
                </a:extLst>
              </p:cNvPr>
              <p:cNvCxnSpPr>
                <a:cxnSpLocks/>
              </p:cNvCxnSpPr>
              <p:nvPr/>
            </p:nvCxnSpPr>
            <p:spPr>
              <a:xfrm>
                <a:off x="1925619" y="4825431"/>
                <a:ext cx="365760" cy="817514"/>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1" name="Rak 100">
                <a:extLst>
                  <a:ext uri="{FF2B5EF4-FFF2-40B4-BE49-F238E27FC236}">
                    <a16:creationId xmlns:a16="http://schemas.microsoft.com/office/drawing/2014/main" id="{CAEA0D4F-311D-E047-9EF6-B1DAF914C52E}"/>
                  </a:ext>
                </a:extLst>
              </p:cNvPr>
              <p:cNvCxnSpPr>
                <a:cxnSpLocks/>
              </p:cNvCxnSpPr>
              <p:nvPr/>
            </p:nvCxnSpPr>
            <p:spPr>
              <a:xfrm flipH="1">
                <a:off x="1559859" y="4304852"/>
                <a:ext cx="365760" cy="67593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2" name="Rak 101">
                <a:extLst>
                  <a:ext uri="{FF2B5EF4-FFF2-40B4-BE49-F238E27FC236}">
                    <a16:creationId xmlns:a16="http://schemas.microsoft.com/office/drawing/2014/main" id="{24D85519-F872-8C40-8A55-29423DA1A8BE}"/>
                  </a:ext>
                </a:extLst>
              </p:cNvPr>
              <p:cNvCxnSpPr>
                <a:cxnSpLocks/>
              </p:cNvCxnSpPr>
              <p:nvPr/>
            </p:nvCxnSpPr>
            <p:spPr>
              <a:xfrm>
                <a:off x="1925619" y="4278584"/>
                <a:ext cx="365760" cy="669934"/>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3" name="Grupp 102">
              <a:extLst>
                <a:ext uri="{FF2B5EF4-FFF2-40B4-BE49-F238E27FC236}">
                  <a16:creationId xmlns:a16="http://schemas.microsoft.com/office/drawing/2014/main" id="{D30F9A8B-FDE7-FB4A-9FC9-6716796B28A1}"/>
                </a:ext>
              </a:extLst>
            </p:cNvPr>
            <p:cNvGrpSpPr/>
            <p:nvPr/>
          </p:nvGrpSpPr>
          <p:grpSpPr>
            <a:xfrm>
              <a:off x="2803365" y="5038234"/>
              <a:ext cx="767710" cy="1772545"/>
              <a:chOff x="1559859" y="3506993"/>
              <a:chExt cx="731520" cy="2135952"/>
            </a:xfrm>
          </p:grpSpPr>
          <p:sp>
            <p:nvSpPr>
              <p:cNvPr id="104" name="Ellips 103">
                <a:extLst>
                  <a:ext uri="{FF2B5EF4-FFF2-40B4-BE49-F238E27FC236}">
                    <a16:creationId xmlns:a16="http://schemas.microsoft.com/office/drawing/2014/main" id="{72E29987-6F01-9544-9DA8-0800B477FA44}"/>
                  </a:ext>
                </a:extLst>
              </p:cNvPr>
              <p:cNvSpPr/>
              <p:nvPr/>
            </p:nvSpPr>
            <p:spPr>
              <a:xfrm>
                <a:off x="1559859" y="3506993"/>
                <a:ext cx="731520" cy="667146"/>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1662" dirty="0">
                    <a:solidFill>
                      <a:srgbClr val="FF0000"/>
                    </a:solidFill>
                  </a:rPr>
                  <a:t>A</a:t>
                </a:r>
                <a:r>
                  <a:rPr lang="en-GB" sz="1662" dirty="0">
                    <a:solidFill>
                      <a:srgbClr val="0070C0"/>
                    </a:solidFill>
                  </a:rPr>
                  <a:t>G</a:t>
                </a:r>
              </a:p>
            </p:txBody>
          </p:sp>
          <p:cxnSp>
            <p:nvCxnSpPr>
              <p:cNvPr id="105" name="Rak 104">
                <a:extLst>
                  <a:ext uri="{FF2B5EF4-FFF2-40B4-BE49-F238E27FC236}">
                    <a16:creationId xmlns:a16="http://schemas.microsoft.com/office/drawing/2014/main" id="{9149825A-C212-D944-A820-6B9709EC1D2A}"/>
                  </a:ext>
                </a:extLst>
              </p:cNvPr>
              <p:cNvCxnSpPr/>
              <p:nvPr/>
            </p:nvCxnSpPr>
            <p:spPr>
              <a:xfrm>
                <a:off x="1925619" y="4174138"/>
                <a:ext cx="0" cy="66680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6" name="Rak 105">
                <a:extLst>
                  <a:ext uri="{FF2B5EF4-FFF2-40B4-BE49-F238E27FC236}">
                    <a16:creationId xmlns:a16="http://schemas.microsoft.com/office/drawing/2014/main" id="{0A7610EB-C639-F84D-A0C9-488A804D0A76}"/>
                  </a:ext>
                </a:extLst>
              </p:cNvPr>
              <p:cNvCxnSpPr/>
              <p:nvPr/>
            </p:nvCxnSpPr>
            <p:spPr>
              <a:xfrm flipH="1">
                <a:off x="1559859" y="4851699"/>
                <a:ext cx="365760" cy="780488"/>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Rak 106">
                <a:extLst>
                  <a:ext uri="{FF2B5EF4-FFF2-40B4-BE49-F238E27FC236}">
                    <a16:creationId xmlns:a16="http://schemas.microsoft.com/office/drawing/2014/main" id="{2292C010-B780-4542-83B5-AADEC6E10713}"/>
                  </a:ext>
                </a:extLst>
              </p:cNvPr>
              <p:cNvCxnSpPr>
                <a:cxnSpLocks/>
              </p:cNvCxnSpPr>
              <p:nvPr/>
            </p:nvCxnSpPr>
            <p:spPr>
              <a:xfrm>
                <a:off x="1925619" y="4825431"/>
                <a:ext cx="365760" cy="817514"/>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Rak 107">
                <a:extLst>
                  <a:ext uri="{FF2B5EF4-FFF2-40B4-BE49-F238E27FC236}">
                    <a16:creationId xmlns:a16="http://schemas.microsoft.com/office/drawing/2014/main" id="{E752FB20-9E99-7546-9E07-C50F22B7AFB7}"/>
                  </a:ext>
                </a:extLst>
              </p:cNvPr>
              <p:cNvCxnSpPr>
                <a:cxnSpLocks/>
              </p:cNvCxnSpPr>
              <p:nvPr/>
            </p:nvCxnSpPr>
            <p:spPr>
              <a:xfrm flipH="1">
                <a:off x="1559859" y="4304852"/>
                <a:ext cx="365760" cy="67593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9" name="Rak 108">
                <a:extLst>
                  <a:ext uri="{FF2B5EF4-FFF2-40B4-BE49-F238E27FC236}">
                    <a16:creationId xmlns:a16="http://schemas.microsoft.com/office/drawing/2014/main" id="{82AF0ACA-B03F-B04E-ACEB-D275BB734C9E}"/>
                  </a:ext>
                </a:extLst>
              </p:cNvPr>
              <p:cNvCxnSpPr>
                <a:cxnSpLocks/>
              </p:cNvCxnSpPr>
              <p:nvPr/>
            </p:nvCxnSpPr>
            <p:spPr>
              <a:xfrm>
                <a:off x="1925619" y="4278584"/>
                <a:ext cx="365760" cy="669934"/>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10" name="Grupp 109">
              <a:extLst>
                <a:ext uri="{FF2B5EF4-FFF2-40B4-BE49-F238E27FC236}">
                  <a16:creationId xmlns:a16="http://schemas.microsoft.com/office/drawing/2014/main" id="{C7D0F9C4-1E02-9146-A571-93683E0C0ECC}"/>
                </a:ext>
              </a:extLst>
            </p:cNvPr>
            <p:cNvGrpSpPr/>
            <p:nvPr/>
          </p:nvGrpSpPr>
          <p:grpSpPr>
            <a:xfrm>
              <a:off x="3569108" y="4798528"/>
              <a:ext cx="808709" cy="1922415"/>
              <a:chOff x="1559859" y="3506993"/>
              <a:chExt cx="731520" cy="2135952"/>
            </a:xfrm>
          </p:grpSpPr>
          <p:sp>
            <p:nvSpPr>
              <p:cNvPr id="111" name="Ellips 110">
                <a:extLst>
                  <a:ext uri="{FF2B5EF4-FFF2-40B4-BE49-F238E27FC236}">
                    <a16:creationId xmlns:a16="http://schemas.microsoft.com/office/drawing/2014/main" id="{FD3E0033-BC6B-1D4B-B6B8-DD6915496982}"/>
                  </a:ext>
                </a:extLst>
              </p:cNvPr>
              <p:cNvSpPr/>
              <p:nvPr/>
            </p:nvSpPr>
            <p:spPr>
              <a:xfrm>
                <a:off x="1559859" y="3506993"/>
                <a:ext cx="731520" cy="667146"/>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1662" dirty="0">
                    <a:solidFill>
                      <a:srgbClr val="0070C0"/>
                    </a:solidFill>
                  </a:rPr>
                  <a:t>GG</a:t>
                </a:r>
              </a:p>
            </p:txBody>
          </p:sp>
          <p:cxnSp>
            <p:nvCxnSpPr>
              <p:cNvPr id="112" name="Rak 111">
                <a:extLst>
                  <a:ext uri="{FF2B5EF4-FFF2-40B4-BE49-F238E27FC236}">
                    <a16:creationId xmlns:a16="http://schemas.microsoft.com/office/drawing/2014/main" id="{BEB3619B-599B-F241-B7C6-4452C187382C}"/>
                  </a:ext>
                </a:extLst>
              </p:cNvPr>
              <p:cNvCxnSpPr/>
              <p:nvPr/>
            </p:nvCxnSpPr>
            <p:spPr>
              <a:xfrm>
                <a:off x="1925619" y="4174138"/>
                <a:ext cx="0" cy="66680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Rak 112">
                <a:extLst>
                  <a:ext uri="{FF2B5EF4-FFF2-40B4-BE49-F238E27FC236}">
                    <a16:creationId xmlns:a16="http://schemas.microsoft.com/office/drawing/2014/main" id="{F54D5C99-F627-8B41-80DC-9B1D2674C8BD}"/>
                  </a:ext>
                </a:extLst>
              </p:cNvPr>
              <p:cNvCxnSpPr/>
              <p:nvPr/>
            </p:nvCxnSpPr>
            <p:spPr>
              <a:xfrm flipH="1">
                <a:off x="1559859" y="4851699"/>
                <a:ext cx="365760" cy="780488"/>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4" name="Rak 113">
                <a:extLst>
                  <a:ext uri="{FF2B5EF4-FFF2-40B4-BE49-F238E27FC236}">
                    <a16:creationId xmlns:a16="http://schemas.microsoft.com/office/drawing/2014/main" id="{457688AF-CD12-AA43-83D4-6A4C4E5A058E}"/>
                  </a:ext>
                </a:extLst>
              </p:cNvPr>
              <p:cNvCxnSpPr>
                <a:cxnSpLocks/>
              </p:cNvCxnSpPr>
              <p:nvPr/>
            </p:nvCxnSpPr>
            <p:spPr>
              <a:xfrm>
                <a:off x="1925619" y="4825431"/>
                <a:ext cx="365760" cy="817514"/>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5" name="Rak 114">
                <a:extLst>
                  <a:ext uri="{FF2B5EF4-FFF2-40B4-BE49-F238E27FC236}">
                    <a16:creationId xmlns:a16="http://schemas.microsoft.com/office/drawing/2014/main" id="{959E67A7-3819-4B49-BA44-CD916011E382}"/>
                  </a:ext>
                </a:extLst>
              </p:cNvPr>
              <p:cNvCxnSpPr>
                <a:cxnSpLocks/>
              </p:cNvCxnSpPr>
              <p:nvPr/>
            </p:nvCxnSpPr>
            <p:spPr>
              <a:xfrm flipH="1">
                <a:off x="1559859" y="4304852"/>
                <a:ext cx="365760" cy="67593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Rak 115">
                <a:extLst>
                  <a:ext uri="{FF2B5EF4-FFF2-40B4-BE49-F238E27FC236}">
                    <a16:creationId xmlns:a16="http://schemas.microsoft.com/office/drawing/2014/main" id="{0637ED13-A883-6648-840E-748ABA067988}"/>
                  </a:ext>
                </a:extLst>
              </p:cNvPr>
              <p:cNvCxnSpPr>
                <a:cxnSpLocks/>
              </p:cNvCxnSpPr>
              <p:nvPr/>
            </p:nvCxnSpPr>
            <p:spPr>
              <a:xfrm>
                <a:off x="1925619" y="4278584"/>
                <a:ext cx="365760" cy="669934"/>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17" name="Grupp 116">
              <a:extLst>
                <a:ext uri="{FF2B5EF4-FFF2-40B4-BE49-F238E27FC236}">
                  <a16:creationId xmlns:a16="http://schemas.microsoft.com/office/drawing/2014/main" id="{C32A52BC-96C8-7E4D-8A6F-FFE692B3BFC0}"/>
                </a:ext>
              </a:extLst>
            </p:cNvPr>
            <p:cNvGrpSpPr/>
            <p:nvPr/>
          </p:nvGrpSpPr>
          <p:grpSpPr>
            <a:xfrm>
              <a:off x="4375851" y="5018219"/>
              <a:ext cx="808709" cy="1922415"/>
              <a:chOff x="1559859" y="3506993"/>
              <a:chExt cx="731520" cy="2135952"/>
            </a:xfrm>
          </p:grpSpPr>
          <p:sp>
            <p:nvSpPr>
              <p:cNvPr id="118" name="Ellips 117">
                <a:extLst>
                  <a:ext uri="{FF2B5EF4-FFF2-40B4-BE49-F238E27FC236}">
                    <a16:creationId xmlns:a16="http://schemas.microsoft.com/office/drawing/2014/main" id="{E37F9D47-FFD6-7747-BBC1-B942EF6B3752}"/>
                  </a:ext>
                </a:extLst>
              </p:cNvPr>
              <p:cNvSpPr/>
              <p:nvPr/>
            </p:nvSpPr>
            <p:spPr>
              <a:xfrm>
                <a:off x="1559859" y="3506993"/>
                <a:ext cx="731520" cy="667146"/>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1662" dirty="0">
                    <a:solidFill>
                      <a:srgbClr val="0070C0"/>
                    </a:solidFill>
                  </a:rPr>
                  <a:t>GG</a:t>
                </a:r>
              </a:p>
            </p:txBody>
          </p:sp>
          <p:cxnSp>
            <p:nvCxnSpPr>
              <p:cNvPr id="119" name="Rak 118">
                <a:extLst>
                  <a:ext uri="{FF2B5EF4-FFF2-40B4-BE49-F238E27FC236}">
                    <a16:creationId xmlns:a16="http://schemas.microsoft.com/office/drawing/2014/main" id="{A8C05510-6267-A34F-BF4E-E47FE5117FE0}"/>
                  </a:ext>
                </a:extLst>
              </p:cNvPr>
              <p:cNvCxnSpPr/>
              <p:nvPr/>
            </p:nvCxnSpPr>
            <p:spPr>
              <a:xfrm>
                <a:off x="1925619" y="4174138"/>
                <a:ext cx="0" cy="66680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0" name="Rak 119">
                <a:extLst>
                  <a:ext uri="{FF2B5EF4-FFF2-40B4-BE49-F238E27FC236}">
                    <a16:creationId xmlns:a16="http://schemas.microsoft.com/office/drawing/2014/main" id="{33B7FE72-DC3F-8141-8458-F668805EFB62}"/>
                  </a:ext>
                </a:extLst>
              </p:cNvPr>
              <p:cNvCxnSpPr/>
              <p:nvPr/>
            </p:nvCxnSpPr>
            <p:spPr>
              <a:xfrm flipH="1">
                <a:off x="1559859" y="4851699"/>
                <a:ext cx="365760" cy="780488"/>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1" name="Rak 120">
                <a:extLst>
                  <a:ext uri="{FF2B5EF4-FFF2-40B4-BE49-F238E27FC236}">
                    <a16:creationId xmlns:a16="http://schemas.microsoft.com/office/drawing/2014/main" id="{F3263293-4D64-AA4D-9529-99D7EC82416F}"/>
                  </a:ext>
                </a:extLst>
              </p:cNvPr>
              <p:cNvCxnSpPr>
                <a:cxnSpLocks/>
              </p:cNvCxnSpPr>
              <p:nvPr/>
            </p:nvCxnSpPr>
            <p:spPr>
              <a:xfrm>
                <a:off x="1925619" y="4825431"/>
                <a:ext cx="365760" cy="817514"/>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2" name="Rak 121">
                <a:extLst>
                  <a:ext uri="{FF2B5EF4-FFF2-40B4-BE49-F238E27FC236}">
                    <a16:creationId xmlns:a16="http://schemas.microsoft.com/office/drawing/2014/main" id="{50ACD3DB-4F8F-304D-9593-7063AD5217E5}"/>
                  </a:ext>
                </a:extLst>
              </p:cNvPr>
              <p:cNvCxnSpPr>
                <a:cxnSpLocks/>
              </p:cNvCxnSpPr>
              <p:nvPr/>
            </p:nvCxnSpPr>
            <p:spPr>
              <a:xfrm flipH="1">
                <a:off x="1559859" y="4304852"/>
                <a:ext cx="365760" cy="67593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3" name="Rak 122">
                <a:extLst>
                  <a:ext uri="{FF2B5EF4-FFF2-40B4-BE49-F238E27FC236}">
                    <a16:creationId xmlns:a16="http://schemas.microsoft.com/office/drawing/2014/main" id="{E882D752-EFA0-684B-BB4B-DFF6BE5EBC7E}"/>
                  </a:ext>
                </a:extLst>
              </p:cNvPr>
              <p:cNvCxnSpPr>
                <a:cxnSpLocks/>
              </p:cNvCxnSpPr>
              <p:nvPr/>
            </p:nvCxnSpPr>
            <p:spPr>
              <a:xfrm>
                <a:off x="1925619" y="4278584"/>
                <a:ext cx="365760" cy="669934"/>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24" name="Grupp 123">
              <a:extLst>
                <a:ext uri="{FF2B5EF4-FFF2-40B4-BE49-F238E27FC236}">
                  <a16:creationId xmlns:a16="http://schemas.microsoft.com/office/drawing/2014/main" id="{4AD4FCA5-CEF0-CE4B-B4D8-62A69BA44733}"/>
                </a:ext>
              </a:extLst>
            </p:cNvPr>
            <p:cNvGrpSpPr/>
            <p:nvPr/>
          </p:nvGrpSpPr>
          <p:grpSpPr>
            <a:xfrm>
              <a:off x="5183831" y="4759179"/>
              <a:ext cx="767710" cy="1772545"/>
              <a:chOff x="1559859" y="3506993"/>
              <a:chExt cx="731520" cy="2135952"/>
            </a:xfrm>
          </p:grpSpPr>
          <p:sp>
            <p:nvSpPr>
              <p:cNvPr id="125" name="Ellips 124">
                <a:extLst>
                  <a:ext uri="{FF2B5EF4-FFF2-40B4-BE49-F238E27FC236}">
                    <a16:creationId xmlns:a16="http://schemas.microsoft.com/office/drawing/2014/main" id="{D57F2F1A-9502-A64D-84D8-11131C06BC01}"/>
                  </a:ext>
                </a:extLst>
              </p:cNvPr>
              <p:cNvSpPr/>
              <p:nvPr/>
            </p:nvSpPr>
            <p:spPr>
              <a:xfrm>
                <a:off x="1559859" y="3506993"/>
                <a:ext cx="731520" cy="667146"/>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1662" dirty="0">
                    <a:solidFill>
                      <a:srgbClr val="FF0000"/>
                    </a:solidFill>
                  </a:rPr>
                  <a:t>AA</a:t>
                </a:r>
              </a:p>
            </p:txBody>
          </p:sp>
          <p:cxnSp>
            <p:nvCxnSpPr>
              <p:cNvPr id="126" name="Rak 125">
                <a:extLst>
                  <a:ext uri="{FF2B5EF4-FFF2-40B4-BE49-F238E27FC236}">
                    <a16:creationId xmlns:a16="http://schemas.microsoft.com/office/drawing/2014/main" id="{AD707F8A-F991-9E4C-B0E8-E8329742C2DB}"/>
                  </a:ext>
                </a:extLst>
              </p:cNvPr>
              <p:cNvCxnSpPr/>
              <p:nvPr/>
            </p:nvCxnSpPr>
            <p:spPr>
              <a:xfrm>
                <a:off x="1925619" y="4174138"/>
                <a:ext cx="0" cy="66680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7" name="Rak 126">
                <a:extLst>
                  <a:ext uri="{FF2B5EF4-FFF2-40B4-BE49-F238E27FC236}">
                    <a16:creationId xmlns:a16="http://schemas.microsoft.com/office/drawing/2014/main" id="{59FA0372-BBF1-5843-9AC2-94C1264F6810}"/>
                  </a:ext>
                </a:extLst>
              </p:cNvPr>
              <p:cNvCxnSpPr/>
              <p:nvPr/>
            </p:nvCxnSpPr>
            <p:spPr>
              <a:xfrm flipH="1">
                <a:off x="1559859" y="4851699"/>
                <a:ext cx="365760" cy="780488"/>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8" name="Rak 127">
                <a:extLst>
                  <a:ext uri="{FF2B5EF4-FFF2-40B4-BE49-F238E27FC236}">
                    <a16:creationId xmlns:a16="http://schemas.microsoft.com/office/drawing/2014/main" id="{10497C28-A552-444B-BC04-FF9C03F04B77}"/>
                  </a:ext>
                </a:extLst>
              </p:cNvPr>
              <p:cNvCxnSpPr>
                <a:cxnSpLocks/>
              </p:cNvCxnSpPr>
              <p:nvPr/>
            </p:nvCxnSpPr>
            <p:spPr>
              <a:xfrm>
                <a:off x="1925619" y="4825431"/>
                <a:ext cx="365760" cy="817514"/>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9" name="Rak 128">
                <a:extLst>
                  <a:ext uri="{FF2B5EF4-FFF2-40B4-BE49-F238E27FC236}">
                    <a16:creationId xmlns:a16="http://schemas.microsoft.com/office/drawing/2014/main" id="{616FC227-6441-7546-B232-23FEB1F2E1DC}"/>
                  </a:ext>
                </a:extLst>
              </p:cNvPr>
              <p:cNvCxnSpPr>
                <a:cxnSpLocks/>
              </p:cNvCxnSpPr>
              <p:nvPr/>
            </p:nvCxnSpPr>
            <p:spPr>
              <a:xfrm flipH="1">
                <a:off x="1559859" y="4304852"/>
                <a:ext cx="365760" cy="67593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0" name="Rak 129">
                <a:extLst>
                  <a:ext uri="{FF2B5EF4-FFF2-40B4-BE49-F238E27FC236}">
                    <a16:creationId xmlns:a16="http://schemas.microsoft.com/office/drawing/2014/main" id="{4FA8B3B7-FCCF-0244-B672-E6E05696FC87}"/>
                  </a:ext>
                </a:extLst>
              </p:cNvPr>
              <p:cNvCxnSpPr>
                <a:cxnSpLocks/>
              </p:cNvCxnSpPr>
              <p:nvPr/>
            </p:nvCxnSpPr>
            <p:spPr>
              <a:xfrm>
                <a:off x="1925619" y="4278584"/>
                <a:ext cx="365760" cy="669934"/>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31" name="Grupp 130">
              <a:extLst>
                <a:ext uri="{FF2B5EF4-FFF2-40B4-BE49-F238E27FC236}">
                  <a16:creationId xmlns:a16="http://schemas.microsoft.com/office/drawing/2014/main" id="{80C09EE6-5FAF-7643-A938-97A441678504}"/>
                </a:ext>
              </a:extLst>
            </p:cNvPr>
            <p:cNvGrpSpPr/>
            <p:nvPr/>
          </p:nvGrpSpPr>
          <p:grpSpPr>
            <a:xfrm>
              <a:off x="5950811" y="5159680"/>
              <a:ext cx="767710" cy="1772545"/>
              <a:chOff x="1559859" y="3506993"/>
              <a:chExt cx="731520" cy="2135952"/>
            </a:xfrm>
          </p:grpSpPr>
          <p:sp>
            <p:nvSpPr>
              <p:cNvPr id="132" name="Ellips 131">
                <a:extLst>
                  <a:ext uri="{FF2B5EF4-FFF2-40B4-BE49-F238E27FC236}">
                    <a16:creationId xmlns:a16="http://schemas.microsoft.com/office/drawing/2014/main" id="{87251D4E-35AB-C24D-A695-7F7657F47416}"/>
                  </a:ext>
                </a:extLst>
              </p:cNvPr>
              <p:cNvSpPr/>
              <p:nvPr/>
            </p:nvSpPr>
            <p:spPr>
              <a:xfrm>
                <a:off x="1559859" y="3506993"/>
                <a:ext cx="731520" cy="667146"/>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1662" dirty="0">
                    <a:solidFill>
                      <a:srgbClr val="FF0000"/>
                    </a:solidFill>
                  </a:rPr>
                  <a:t>A</a:t>
                </a:r>
                <a:r>
                  <a:rPr lang="en-GB" sz="1662" dirty="0">
                    <a:solidFill>
                      <a:srgbClr val="0070C0"/>
                    </a:solidFill>
                  </a:rPr>
                  <a:t>G</a:t>
                </a:r>
              </a:p>
            </p:txBody>
          </p:sp>
          <p:cxnSp>
            <p:nvCxnSpPr>
              <p:cNvPr id="133" name="Rak 132">
                <a:extLst>
                  <a:ext uri="{FF2B5EF4-FFF2-40B4-BE49-F238E27FC236}">
                    <a16:creationId xmlns:a16="http://schemas.microsoft.com/office/drawing/2014/main" id="{9A842B5E-1185-6345-AB7B-FB0C5BF0F957}"/>
                  </a:ext>
                </a:extLst>
              </p:cNvPr>
              <p:cNvCxnSpPr/>
              <p:nvPr/>
            </p:nvCxnSpPr>
            <p:spPr>
              <a:xfrm>
                <a:off x="1925619" y="4174138"/>
                <a:ext cx="0" cy="66680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4" name="Rak 133">
                <a:extLst>
                  <a:ext uri="{FF2B5EF4-FFF2-40B4-BE49-F238E27FC236}">
                    <a16:creationId xmlns:a16="http://schemas.microsoft.com/office/drawing/2014/main" id="{7087FCCD-ABCC-5440-A165-E83B44934E02}"/>
                  </a:ext>
                </a:extLst>
              </p:cNvPr>
              <p:cNvCxnSpPr/>
              <p:nvPr/>
            </p:nvCxnSpPr>
            <p:spPr>
              <a:xfrm flipH="1">
                <a:off x="1559859" y="4851699"/>
                <a:ext cx="365760" cy="780488"/>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5" name="Rak 134">
                <a:extLst>
                  <a:ext uri="{FF2B5EF4-FFF2-40B4-BE49-F238E27FC236}">
                    <a16:creationId xmlns:a16="http://schemas.microsoft.com/office/drawing/2014/main" id="{CDBB6D35-19CF-7B4A-B903-3067FFD5D5A1}"/>
                  </a:ext>
                </a:extLst>
              </p:cNvPr>
              <p:cNvCxnSpPr>
                <a:cxnSpLocks/>
              </p:cNvCxnSpPr>
              <p:nvPr/>
            </p:nvCxnSpPr>
            <p:spPr>
              <a:xfrm>
                <a:off x="1925619" y="4825431"/>
                <a:ext cx="365760" cy="817514"/>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6" name="Rak 135">
                <a:extLst>
                  <a:ext uri="{FF2B5EF4-FFF2-40B4-BE49-F238E27FC236}">
                    <a16:creationId xmlns:a16="http://schemas.microsoft.com/office/drawing/2014/main" id="{D20448DD-68E6-E14E-BDDB-CB659BD7FB44}"/>
                  </a:ext>
                </a:extLst>
              </p:cNvPr>
              <p:cNvCxnSpPr>
                <a:cxnSpLocks/>
              </p:cNvCxnSpPr>
              <p:nvPr/>
            </p:nvCxnSpPr>
            <p:spPr>
              <a:xfrm flipH="1">
                <a:off x="1559859" y="4304852"/>
                <a:ext cx="365760" cy="67593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7" name="Rak 136">
                <a:extLst>
                  <a:ext uri="{FF2B5EF4-FFF2-40B4-BE49-F238E27FC236}">
                    <a16:creationId xmlns:a16="http://schemas.microsoft.com/office/drawing/2014/main" id="{824EF76A-4A37-734E-953B-4023DCD4DC6F}"/>
                  </a:ext>
                </a:extLst>
              </p:cNvPr>
              <p:cNvCxnSpPr>
                <a:cxnSpLocks/>
              </p:cNvCxnSpPr>
              <p:nvPr/>
            </p:nvCxnSpPr>
            <p:spPr>
              <a:xfrm>
                <a:off x="1925619" y="4278584"/>
                <a:ext cx="365760" cy="669934"/>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38" name="Grupp 137">
              <a:extLst>
                <a:ext uri="{FF2B5EF4-FFF2-40B4-BE49-F238E27FC236}">
                  <a16:creationId xmlns:a16="http://schemas.microsoft.com/office/drawing/2014/main" id="{431F2AA5-554C-1540-A37A-D4FE398384CF}"/>
                </a:ext>
              </a:extLst>
            </p:cNvPr>
            <p:cNvGrpSpPr/>
            <p:nvPr/>
          </p:nvGrpSpPr>
          <p:grpSpPr>
            <a:xfrm>
              <a:off x="6717791" y="4790382"/>
              <a:ext cx="767710" cy="1772545"/>
              <a:chOff x="1559859" y="3506993"/>
              <a:chExt cx="731520" cy="2135952"/>
            </a:xfrm>
          </p:grpSpPr>
          <p:sp>
            <p:nvSpPr>
              <p:cNvPr id="139" name="Ellips 138">
                <a:extLst>
                  <a:ext uri="{FF2B5EF4-FFF2-40B4-BE49-F238E27FC236}">
                    <a16:creationId xmlns:a16="http://schemas.microsoft.com/office/drawing/2014/main" id="{97208B9F-C23F-AB4C-83F6-D03510FB9442}"/>
                  </a:ext>
                </a:extLst>
              </p:cNvPr>
              <p:cNvSpPr/>
              <p:nvPr/>
            </p:nvSpPr>
            <p:spPr>
              <a:xfrm>
                <a:off x="1559859" y="3506993"/>
                <a:ext cx="731520" cy="667146"/>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1662" dirty="0">
                    <a:solidFill>
                      <a:srgbClr val="FF0000"/>
                    </a:solidFill>
                  </a:rPr>
                  <a:t>AA</a:t>
                </a:r>
              </a:p>
            </p:txBody>
          </p:sp>
          <p:cxnSp>
            <p:nvCxnSpPr>
              <p:cNvPr id="140" name="Rak 139">
                <a:extLst>
                  <a:ext uri="{FF2B5EF4-FFF2-40B4-BE49-F238E27FC236}">
                    <a16:creationId xmlns:a16="http://schemas.microsoft.com/office/drawing/2014/main" id="{260D1ED0-9AF8-B749-9D80-178ABD2FBBD2}"/>
                  </a:ext>
                </a:extLst>
              </p:cNvPr>
              <p:cNvCxnSpPr/>
              <p:nvPr/>
            </p:nvCxnSpPr>
            <p:spPr>
              <a:xfrm>
                <a:off x="1925619" y="4174138"/>
                <a:ext cx="0" cy="66680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1" name="Rak 140">
                <a:extLst>
                  <a:ext uri="{FF2B5EF4-FFF2-40B4-BE49-F238E27FC236}">
                    <a16:creationId xmlns:a16="http://schemas.microsoft.com/office/drawing/2014/main" id="{41CB90B3-CAB7-3941-8E19-7569C90D8943}"/>
                  </a:ext>
                </a:extLst>
              </p:cNvPr>
              <p:cNvCxnSpPr/>
              <p:nvPr/>
            </p:nvCxnSpPr>
            <p:spPr>
              <a:xfrm flipH="1">
                <a:off x="1559859" y="4851699"/>
                <a:ext cx="365760" cy="780488"/>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2" name="Rak 141">
                <a:extLst>
                  <a:ext uri="{FF2B5EF4-FFF2-40B4-BE49-F238E27FC236}">
                    <a16:creationId xmlns:a16="http://schemas.microsoft.com/office/drawing/2014/main" id="{CC416E94-527B-CA45-86E0-0A1D2FE7685E}"/>
                  </a:ext>
                </a:extLst>
              </p:cNvPr>
              <p:cNvCxnSpPr>
                <a:cxnSpLocks/>
              </p:cNvCxnSpPr>
              <p:nvPr/>
            </p:nvCxnSpPr>
            <p:spPr>
              <a:xfrm>
                <a:off x="1925619" y="4825431"/>
                <a:ext cx="365760" cy="817514"/>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3" name="Rak 142">
                <a:extLst>
                  <a:ext uri="{FF2B5EF4-FFF2-40B4-BE49-F238E27FC236}">
                    <a16:creationId xmlns:a16="http://schemas.microsoft.com/office/drawing/2014/main" id="{1FB1F19D-8FD1-E94C-A604-102353D47BE0}"/>
                  </a:ext>
                </a:extLst>
              </p:cNvPr>
              <p:cNvCxnSpPr>
                <a:cxnSpLocks/>
              </p:cNvCxnSpPr>
              <p:nvPr/>
            </p:nvCxnSpPr>
            <p:spPr>
              <a:xfrm flipH="1">
                <a:off x="1559859" y="4304852"/>
                <a:ext cx="365760" cy="67593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4" name="Rak 143">
                <a:extLst>
                  <a:ext uri="{FF2B5EF4-FFF2-40B4-BE49-F238E27FC236}">
                    <a16:creationId xmlns:a16="http://schemas.microsoft.com/office/drawing/2014/main" id="{A5EC7C2B-82BB-8C4B-B8E2-90EEFACE842E}"/>
                  </a:ext>
                </a:extLst>
              </p:cNvPr>
              <p:cNvCxnSpPr>
                <a:cxnSpLocks/>
              </p:cNvCxnSpPr>
              <p:nvPr/>
            </p:nvCxnSpPr>
            <p:spPr>
              <a:xfrm>
                <a:off x="1925619" y="4278584"/>
                <a:ext cx="365760" cy="669934"/>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45" name="Grupp 144">
              <a:extLst>
                <a:ext uri="{FF2B5EF4-FFF2-40B4-BE49-F238E27FC236}">
                  <a16:creationId xmlns:a16="http://schemas.microsoft.com/office/drawing/2014/main" id="{08B002F7-A57E-DC4E-80AB-9331AA041816}"/>
                </a:ext>
              </a:extLst>
            </p:cNvPr>
            <p:cNvGrpSpPr/>
            <p:nvPr/>
          </p:nvGrpSpPr>
          <p:grpSpPr>
            <a:xfrm>
              <a:off x="7484771" y="5114290"/>
              <a:ext cx="767710" cy="1772545"/>
              <a:chOff x="1559859" y="3506993"/>
              <a:chExt cx="731520" cy="2135952"/>
            </a:xfrm>
          </p:grpSpPr>
          <p:sp>
            <p:nvSpPr>
              <p:cNvPr id="146" name="Ellips 145">
                <a:extLst>
                  <a:ext uri="{FF2B5EF4-FFF2-40B4-BE49-F238E27FC236}">
                    <a16:creationId xmlns:a16="http://schemas.microsoft.com/office/drawing/2014/main" id="{5347F943-3160-DB41-9F7F-F21AC80EE6D1}"/>
                  </a:ext>
                </a:extLst>
              </p:cNvPr>
              <p:cNvSpPr/>
              <p:nvPr/>
            </p:nvSpPr>
            <p:spPr>
              <a:xfrm>
                <a:off x="1559859" y="3506993"/>
                <a:ext cx="731520" cy="667146"/>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1662" dirty="0">
                    <a:solidFill>
                      <a:srgbClr val="FF0000"/>
                    </a:solidFill>
                  </a:rPr>
                  <a:t>AA</a:t>
                </a:r>
              </a:p>
            </p:txBody>
          </p:sp>
          <p:cxnSp>
            <p:nvCxnSpPr>
              <p:cNvPr id="147" name="Rak 146">
                <a:extLst>
                  <a:ext uri="{FF2B5EF4-FFF2-40B4-BE49-F238E27FC236}">
                    <a16:creationId xmlns:a16="http://schemas.microsoft.com/office/drawing/2014/main" id="{1C7F933C-3787-AC42-A9CE-AECCDDD24592}"/>
                  </a:ext>
                </a:extLst>
              </p:cNvPr>
              <p:cNvCxnSpPr/>
              <p:nvPr/>
            </p:nvCxnSpPr>
            <p:spPr>
              <a:xfrm>
                <a:off x="1925619" y="4174138"/>
                <a:ext cx="0" cy="66680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8" name="Rak 147">
                <a:extLst>
                  <a:ext uri="{FF2B5EF4-FFF2-40B4-BE49-F238E27FC236}">
                    <a16:creationId xmlns:a16="http://schemas.microsoft.com/office/drawing/2014/main" id="{4FD9E27D-4B78-904E-B84F-C055D775CFE8}"/>
                  </a:ext>
                </a:extLst>
              </p:cNvPr>
              <p:cNvCxnSpPr/>
              <p:nvPr/>
            </p:nvCxnSpPr>
            <p:spPr>
              <a:xfrm flipH="1">
                <a:off x="1559859" y="4851699"/>
                <a:ext cx="365760" cy="780488"/>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9" name="Rak 148">
                <a:extLst>
                  <a:ext uri="{FF2B5EF4-FFF2-40B4-BE49-F238E27FC236}">
                    <a16:creationId xmlns:a16="http://schemas.microsoft.com/office/drawing/2014/main" id="{E66A08E7-7A55-494F-87BE-F96EB9F69CE1}"/>
                  </a:ext>
                </a:extLst>
              </p:cNvPr>
              <p:cNvCxnSpPr>
                <a:cxnSpLocks/>
              </p:cNvCxnSpPr>
              <p:nvPr/>
            </p:nvCxnSpPr>
            <p:spPr>
              <a:xfrm>
                <a:off x="1925619" y="4825431"/>
                <a:ext cx="365760" cy="817514"/>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0" name="Rak 149">
                <a:extLst>
                  <a:ext uri="{FF2B5EF4-FFF2-40B4-BE49-F238E27FC236}">
                    <a16:creationId xmlns:a16="http://schemas.microsoft.com/office/drawing/2014/main" id="{1ACE89DC-E5C9-824E-AEB8-C9AFF526954D}"/>
                  </a:ext>
                </a:extLst>
              </p:cNvPr>
              <p:cNvCxnSpPr>
                <a:cxnSpLocks/>
              </p:cNvCxnSpPr>
              <p:nvPr/>
            </p:nvCxnSpPr>
            <p:spPr>
              <a:xfrm flipH="1">
                <a:off x="1559859" y="4304852"/>
                <a:ext cx="365760" cy="67593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1" name="Rak 150">
                <a:extLst>
                  <a:ext uri="{FF2B5EF4-FFF2-40B4-BE49-F238E27FC236}">
                    <a16:creationId xmlns:a16="http://schemas.microsoft.com/office/drawing/2014/main" id="{761FE995-ADCD-F441-9CBB-B417A4E33F6C}"/>
                  </a:ext>
                </a:extLst>
              </p:cNvPr>
              <p:cNvCxnSpPr>
                <a:cxnSpLocks/>
              </p:cNvCxnSpPr>
              <p:nvPr/>
            </p:nvCxnSpPr>
            <p:spPr>
              <a:xfrm>
                <a:off x="1925619" y="4278584"/>
                <a:ext cx="365760" cy="669934"/>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2" name="Grupp 151">
              <a:extLst>
                <a:ext uri="{FF2B5EF4-FFF2-40B4-BE49-F238E27FC236}">
                  <a16:creationId xmlns:a16="http://schemas.microsoft.com/office/drawing/2014/main" id="{1E49FE93-2DF9-B341-95BC-E08CC6047E55}"/>
                </a:ext>
              </a:extLst>
            </p:cNvPr>
            <p:cNvGrpSpPr/>
            <p:nvPr/>
          </p:nvGrpSpPr>
          <p:grpSpPr>
            <a:xfrm>
              <a:off x="8251754" y="4636233"/>
              <a:ext cx="767710" cy="1772545"/>
              <a:chOff x="1559859" y="3506993"/>
              <a:chExt cx="731520" cy="2135952"/>
            </a:xfrm>
          </p:grpSpPr>
          <p:sp>
            <p:nvSpPr>
              <p:cNvPr id="153" name="Ellips 152">
                <a:extLst>
                  <a:ext uri="{FF2B5EF4-FFF2-40B4-BE49-F238E27FC236}">
                    <a16:creationId xmlns:a16="http://schemas.microsoft.com/office/drawing/2014/main" id="{85570E3E-D8BC-AB4B-9358-71E308A46922}"/>
                  </a:ext>
                </a:extLst>
              </p:cNvPr>
              <p:cNvSpPr/>
              <p:nvPr/>
            </p:nvSpPr>
            <p:spPr>
              <a:xfrm>
                <a:off x="1559859" y="3506993"/>
                <a:ext cx="731520" cy="667146"/>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1662" dirty="0">
                    <a:solidFill>
                      <a:srgbClr val="FF0000"/>
                    </a:solidFill>
                  </a:rPr>
                  <a:t>A</a:t>
                </a:r>
                <a:r>
                  <a:rPr lang="en-GB" sz="1662" dirty="0">
                    <a:solidFill>
                      <a:srgbClr val="0070C0"/>
                    </a:solidFill>
                  </a:rPr>
                  <a:t>G</a:t>
                </a:r>
              </a:p>
            </p:txBody>
          </p:sp>
          <p:cxnSp>
            <p:nvCxnSpPr>
              <p:cNvPr id="154" name="Rak 153">
                <a:extLst>
                  <a:ext uri="{FF2B5EF4-FFF2-40B4-BE49-F238E27FC236}">
                    <a16:creationId xmlns:a16="http://schemas.microsoft.com/office/drawing/2014/main" id="{635EFA73-A223-124C-8144-296E173C58FF}"/>
                  </a:ext>
                </a:extLst>
              </p:cNvPr>
              <p:cNvCxnSpPr/>
              <p:nvPr/>
            </p:nvCxnSpPr>
            <p:spPr>
              <a:xfrm>
                <a:off x="1925619" y="4174138"/>
                <a:ext cx="0" cy="66680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5" name="Rak 154">
                <a:extLst>
                  <a:ext uri="{FF2B5EF4-FFF2-40B4-BE49-F238E27FC236}">
                    <a16:creationId xmlns:a16="http://schemas.microsoft.com/office/drawing/2014/main" id="{C7684FFF-3357-9644-8862-9E652C983281}"/>
                  </a:ext>
                </a:extLst>
              </p:cNvPr>
              <p:cNvCxnSpPr/>
              <p:nvPr/>
            </p:nvCxnSpPr>
            <p:spPr>
              <a:xfrm flipH="1">
                <a:off x="1559859" y="4851699"/>
                <a:ext cx="365760" cy="780488"/>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6" name="Rak 155">
                <a:extLst>
                  <a:ext uri="{FF2B5EF4-FFF2-40B4-BE49-F238E27FC236}">
                    <a16:creationId xmlns:a16="http://schemas.microsoft.com/office/drawing/2014/main" id="{A427E38E-44AC-384B-9594-922A8099B767}"/>
                  </a:ext>
                </a:extLst>
              </p:cNvPr>
              <p:cNvCxnSpPr>
                <a:cxnSpLocks/>
              </p:cNvCxnSpPr>
              <p:nvPr/>
            </p:nvCxnSpPr>
            <p:spPr>
              <a:xfrm>
                <a:off x="1925619" y="4825431"/>
                <a:ext cx="365760" cy="817514"/>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7" name="Rak 156">
                <a:extLst>
                  <a:ext uri="{FF2B5EF4-FFF2-40B4-BE49-F238E27FC236}">
                    <a16:creationId xmlns:a16="http://schemas.microsoft.com/office/drawing/2014/main" id="{932DB1D2-ADAF-CA40-BC5C-CE25924776AF}"/>
                  </a:ext>
                </a:extLst>
              </p:cNvPr>
              <p:cNvCxnSpPr>
                <a:cxnSpLocks/>
              </p:cNvCxnSpPr>
              <p:nvPr/>
            </p:nvCxnSpPr>
            <p:spPr>
              <a:xfrm flipH="1">
                <a:off x="1559859" y="4304852"/>
                <a:ext cx="365760" cy="67593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8" name="Rak 157">
                <a:extLst>
                  <a:ext uri="{FF2B5EF4-FFF2-40B4-BE49-F238E27FC236}">
                    <a16:creationId xmlns:a16="http://schemas.microsoft.com/office/drawing/2014/main" id="{65932350-90EA-C946-B2EA-FF890CA598B2}"/>
                  </a:ext>
                </a:extLst>
              </p:cNvPr>
              <p:cNvCxnSpPr>
                <a:cxnSpLocks/>
              </p:cNvCxnSpPr>
              <p:nvPr/>
            </p:nvCxnSpPr>
            <p:spPr>
              <a:xfrm>
                <a:off x="1925619" y="4278584"/>
                <a:ext cx="365760" cy="669934"/>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9" name="Grupp 158">
              <a:extLst>
                <a:ext uri="{FF2B5EF4-FFF2-40B4-BE49-F238E27FC236}">
                  <a16:creationId xmlns:a16="http://schemas.microsoft.com/office/drawing/2014/main" id="{4C4DD527-86EF-5448-8589-58578898ABED}"/>
                </a:ext>
              </a:extLst>
            </p:cNvPr>
            <p:cNvGrpSpPr/>
            <p:nvPr/>
          </p:nvGrpSpPr>
          <p:grpSpPr>
            <a:xfrm>
              <a:off x="1269405" y="4961743"/>
              <a:ext cx="767710" cy="1772545"/>
              <a:chOff x="1559859" y="3506993"/>
              <a:chExt cx="731520" cy="2135952"/>
            </a:xfrm>
          </p:grpSpPr>
          <p:sp>
            <p:nvSpPr>
              <p:cNvPr id="160" name="Ellips 159">
                <a:extLst>
                  <a:ext uri="{FF2B5EF4-FFF2-40B4-BE49-F238E27FC236}">
                    <a16:creationId xmlns:a16="http://schemas.microsoft.com/office/drawing/2014/main" id="{1A1658A9-9134-5D46-9C8B-201D7CC47F48}"/>
                  </a:ext>
                </a:extLst>
              </p:cNvPr>
              <p:cNvSpPr/>
              <p:nvPr/>
            </p:nvSpPr>
            <p:spPr>
              <a:xfrm>
                <a:off x="1559859" y="3506993"/>
                <a:ext cx="731520" cy="667146"/>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1662" dirty="0">
                    <a:solidFill>
                      <a:srgbClr val="FF0000"/>
                    </a:solidFill>
                  </a:rPr>
                  <a:t>AA</a:t>
                </a:r>
              </a:p>
            </p:txBody>
          </p:sp>
          <p:cxnSp>
            <p:nvCxnSpPr>
              <p:cNvPr id="161" name="Rak 160">
                <a:extLst>
                  <a:ext uri="{FF2B5EF4-FFF2-40B4-BE49-F238E27FC236}">
                    <a16:creationId xmlns:a16="http://schemas.microsoft.com/office/drawing/2014/main" id="{794D6A57-02F8-564B-8714-CDF1763CCE24}"/>
                  </a:ext>
                </a:extLst>
              </p:cNvPr>
              <p:cNvCxnSpPr/>
              <p:nvPr/>
            </p:nvCxnSpPr>
            <p:spPr>
              <a:xfrm>
                <a:off x="1925619" y="4174138"/>
                <a:ext cx="0" cy="66680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2" name="Rak 161">
                <a:extLst>
                  <a:ext uri="{FF2B5EF4-FFF2-40B4-BE49-F238E27FC236}">
                    <a16:creationId xmlns:a16="http://schemas.microsoft.com/office/drawing/2014/main" id="{7AD268D5-E05B-254A-B6F1-71553E53BBB7}"/>
                  </a:ext>
                </a:extLst>
              </p:cNvPr>
              <p:cNvCxnSpPr/>
              <p:nvPr/>
            </p:nvCxnSpPr>
            <p:spPr>
              <a:xfrm flipH="1">
                <a:off x="1559859" y="4851699"/>
                <a:ext cx="365760" cy="780488"/>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3" name="Rak 162">
                <a:extLst>
                  <a:ext uri="{FF2B5EF4-FFF2-40B4-BE49-F238E27FC236}">
                    <a16:creationId xmlns:a16="http://schemas.microsoft.com/office/drawing/2014/main" id="{73CD827D-31F4-A342-92EC-1DAF4B607AB1}"/>
                  </a:ext>
                </a:extLst>
              </p:cNvPr>
              <p:cNvCxnSpPr>
                <a:cxnSpLocks/>
              </p:cNvCxnSpPr>
              <p:nvPr/>
            </p:nvCxnSpPr>
            <p:spPr>
              <a:xfrm>
                <a:off x="1925619" y="4825431"/>
                <a:ext cx="365760" cy="817514"/>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4" name="Rak 163">
                <a:extLst>
                  <a:ext uri="{FF2B5EF4-FFF2-40B4-BE49-F238E27FC236}">
                    <a16:creationId xmlns:a16="http://schemas.microsoft.com/office/drawing/2014/main" id="{5283C920-7797-4C48-BC40-C3BA2C22A818}"/>
                  </a:ext>
                </a:extLst>
              </p:cNvPr>
              <p:cNvCxnSpPr>
                <a:cxnSpLocks/>
              </p:cNvCxnSpPr>
              <p:nvPr/>
            </p:nvCxnSpPr>
            <p:spPr>
              <a:xfrm flipH="1">
                <a:off x="1559859" y="4304852"/>
                <a:ext cx="365760" cy="67593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5" name="Rak 164">
                <a:extLst>
                  <a:ext uri="{FF2B5EF4-FFF2-40B4-BE49-F238E27FC236}">
                    <a16:creationId xmlns:a16="http://schemas.microsoft.com/office/drawing/2014/main" id="{AABBF698-5F74-D446-8918-CFD0DA6393BE}"/>
                  </a:ext>
                </a:extLst>
              </p:cNvPr>
              <p:cNvCxnSpPr>
                <a:cxnSpLocks/>
              </p:cNvCxnSpPr>
              <p:nvPr/>
            </p:nvCxnSpPr>
            <p:spPr>
              <a:xfrm>
                <a:off x="1925619" y="4278584"/>
                <a:ext cx="365760" cy="669934"/>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166" name="textruta 165">
            <a:extLst>
              <a:ext uri="{FF2B5EF4-FFF2-40B4-BE49-F238E27FC236}">
                <a16:creationId xmlns:a16="http://schemas.microsoft.com/office/drawing/2014/main" id="{60E1CA83-5478-A645-B0F3-12909F9A7737}"/>
              </a:ext>
            </a:extLst>
          </p:cNvPr>
          <p:cNvSpPr txBox="1"/>
          <p:nvPr/>
        </p:nvSpPr>
        <p:spPr>
          <a:xfrm>
            <a:off x="1682070" y="5098097"/>
            <a:ext cx="5801365" cy="157844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nSpc>
                <a:spcPct val="150000"/>
              </a:lnSpc>
            </a:pPr>
            <a:r>
              <a:rPr lang="en-GB" sz="1662" dirty="0"/>
              <a:t>Genotypes: 				AA		AG		GG</a:t>
            </a:r>
          </a:p>
          <a:p>
            <a:pPr>
              <a:lnSpc>
                <a:spcPct val="150000"/>
              </a:lnSpc>
            </a:pPr>
            <a:r>
              <a:rPr lang="en-GB" sz="1662" dirty="0"/>
              <a:t>Genotype frequency:		5/10		3/10		2/10</a:t>
            </a:r>
          </a:p>
          <a:p>
            <a:pPr>
              <a:lnSpc>
                <a:spcPct val="150000"/>
              </a:lnSpc>
            </a:pPr>
            <a:r>
              <a:rPr lang="en-GB" sz="1662" dirty="0"/>
              <a:t>Frequency of allele A:		13/20 = 0.65</a:t>
            </a:r>
          </a:p>
          <a:p>
            <a:pPr>
              <a:lnSpc>
                <a:spcPct val="150000"/>
              </a:lnSpc>
            </a:pPr>
            <a:r>
              <a:rPr lang="en-GB" sz="1662" dirty="0"/>
              <a:t>Frequency of allele G:		 7/20 = 0.35</a:t>
            </a:r>
          </a:p>
        </p:txBody>
      </p:sp>
    </p:spTree>
    <p:extLst>
      <p:ext uri="{BB962C8B-B14F-4D97-AF65-F5344CB8AC3E}">
        <p14:creationId xmlns:p14="http://schemas.microsoft.com/office/powerpoint/2010/main" val="4238142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2" y="1778305"/>
            <a:ext cx="6749618" cy="1216403"/>
          </a:xfrm>
        </p:spPr>
        <p:txBody>
          <a:bodyPr/>
          <a:lstStyle/>
          <a:p>
            <a:pPr algn="l"/>
            <a:r>
              <a:rPr lang="en-GB" dirty="0" err="1"/>
              <a:t>Introduciton</a:t>
            </a:r>
            <a:r>
              <a:rPr lang="en-GB" dirty="0"/>
              <a:t> to workflows</a:t>
            </a:r>
          </a:p>
        </p:txBody>
      </p:sp>
    </p:spTree>
    <p:extLst>
      <p:ext uri="{BB962C8B-B14F-4D97-AF65-F5344CB8AC3E}">
        <p14:creationId xmlns:p14="http://schemas.microsoft.com/office/powerpoint/2010/main" val="41509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0" name="Shape 570"/>
          <p:cNvSpPr>
            <a:spLocks noGrp="1"/>
          </p:cNvSpPr>
          <p:nvPr>
            <p:ph type="title"/>
          </p:nvPr>
        </p:nvSpPr>
        <p:spPr>
          <a:xfrm>
            <a:off x="250825" y="591152"/>
            <a:ext cx="9144000" cy="1143001"/>
          </a:xfrm>
          <a:prstGeom prst="rect">
            <a:avLst/>
          </a:prstGeom>
        </p:spPr>
        <p:txBody>
          <a:bodyPr/>
          <a:lstStyle>
            <a:lvl1pPr defTabSz="448055">
              <a:defRPr sz="4312">
                <a:solidFill>
                  <a:srgbClr val="FF6600"/>
                </a:solidFill>
              </a:defRPr>
            </a:lvl1pPr>
          </a:lstStyle>
          <a:p>
            <a:pPr lvl="0">
              <a:defRPr sz="1800">
                <a:solidFill>
                  <a:srgbClr val="000000"/>
                </a:solidFill>
              </a:defRPr>
            </a:pPr>
            <a:r>
              <a:rPr lang="sv-SE" sz="4000" dirty="0"/>
              <a:t>A </a:t>
            </a:r>
            <a:r>
              <a:rPr lang="sv-SE" sz="4000" dirty="0" err="1"/>
              <a:t>bioinformatics</a:t>
            </a:r>
            <a:r>
              <a:rPr lang="sv-SE" sz="4000" dirty="0"/>
              <a:t> workflow</a:t>
            </a:r>
            <a:endParaRPr sz="4000" dirty="0"/>
          </a:p>
        </p:txBody>
      </p:sp>
      <p:graphicFrame>
        <p:nvGraphicFramePr>
          <p:cNvPr id="6" name="Content Placeholder 3">
            <a:extLst>
              <a:ext uri="{FF2B5EF4-FFF2-40B4-BE49-F238E27FC236}">
                <a16:creationId xmlns:a16="http://schemas.microsoft.com/office/drawing/2014/main" id="{2D9FCB30-01AB-9C40-AA0B-824FFF090050}"/>
              </a:ext>
            </a:extLst>
          </p:cNvPr>
          <p:cNvGraphicFramePr>
            <a:graphicFrameLocks/>
          </p:cNvGraphicFramePr>
          <p:nvPr>
            <p:extLst>
              <p:ext uri="{D42A27DB-BD31-4B8C-83A1-F6EECF244321}">
                <p14:modId xmlns:p14="http://schemas.microsoft.com/office/powerpoint/2010/main" val="322851998"/>
              </p:ext>
            </p:extLst>
          </p:nvPr>
        </p:nvGraphicFramePr>
        <p:xfrm>
          <a:off x="2057400" y="1734153"/>
          <a:ext cx="5848350" cy="4857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1274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472716" y="552781"/>
            <a:ext cx="7355432" cy="745200"/>
          </a:xfrm>
        </p:spPr>
        <p:txBody>
          <a:bodyPr/>
          <a:lstStyle/>
          <a:p>
            <a:r>
              <a:rPr lang="en-US" sz="3600" dirty="0"/>
              <a:t>Workflow conventions</a:t>
            </a:r>
          </a:p>
        </p:txBody>
      </p:sp>
      <p:sp>
        <p:nvSpPr>
          <p:cNvPr id="10" name="Shape 571"/>
          <p:cNvSpPr txBox="1">
            <a:spLocks/>
          </p:cNvSpPr>
          <p:nvPr/>
        </p:nvSpPr>
        <p:spPr>
          <a:xfrm>
            <a:off x="747011" y="1648893"/>
            <a:ext cx="6806842" cy="4405706"/>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sz="1800"/>
            </a:pPr>
            <a:r>
              <a:rPr lang="en-US" sz="2400" dirty="0"/>
              <a:t>Each process has an input and output file(s) </a:t>
            </a:r>
          </a:p>
          <a:p>
            <a:pPr>
              <a:defRPr sz="1800"/>
            </a:pPr>
            <a:endParaRPr lang="en-US" sz="2400" dirty="0"/>
          </a:p>
          <a:p>
            <a:pPr>
              <a:defRPr sz="1800"/>
            </a:pPr>
            <a:r>
              <a:rPr lang="en-US" sz="2400" dirty="0"/>
              <a:t>Create a new output file in each process – don’t </a:t>
            </a:r>
            <a:r>
              <a:rPr lang="en-US" sz="2400" dirty="0" err="1"/>
              <a:t>owerwrite</a:t>
            </a:r>
            <a:r>
              <a:rPr lang="en-US" sz="2400" dirty="0"/>
              <a:t> the input file</a:t>
            </a:r>
          </a:p>
          <a:p>
            <a:pPr>
              <a:defRPr sz="1800"/>
            </a:pPr>
            <a:endParaRPr lang="en-US" sz="2400" dirty="0"/>
          </a:p>
          <a:p>
            <a:pPr>
              <a:defRPr sz="1800"/>
            </a:pPr>
            <a:r>
              <a:rPr lang="en-US" sz="2400" dirty="0"/>
              <a:t>Use informative file names</a:t>
            </a:r>
          </a:p>
          <a:p>
            <a:pPr>
              <a:defRPr sz="1800"/>
            </a:pPr>
            <a:endParaRPr lang="sv-SE" sz="2400" dirty="0"/>
          </a:p>
          <a:p>
            <a:pPr>
              <a:defRPr sz="1800"/>
            </a:pPr>
            <a:r>
              <a:rPr lang="sv-SE" sz="2400" dirty="0" err="1"/>
              <a:t>Include</a:t>
            </a:r>
            <a:r>
              <a:rPr lang="sv-SE" sz="2400" dirty="0"/>
              <a:t> information </a:t>
            </a:r>
            <a:r>
              <a:rPr lang="sv-SE" sz="2400" dirty="0" err="1"/>
              <a:t>of</a:t>
            </a:r>
            <a:r>
              <a:rPr lang="sv-SE" sz="2400" dirty="0"/>
              <a:t> the process in output </a:t>
            </a:r>
            <a:r>
              <a:rPr lang="sv-SE" sz="2400" dirty="0" err="1"/>
              <a:t>file</a:t>
            </a:r>
            <a:r>
              <a:rPr lang="sv-SE" sz="2400" dirty="0"/>
              <a:t> </a:t>
            </a:r>
            <a:r>
              <a:rPr lang="sv-SE" sz="2400" dirty="0" err="1"/>
              <a:t>name</a:t>
            </a:r>
            <a:endParaRPr lang="sv-SE" sz="2400" dirty="0"/>
          </a:p>
          <a:p>
            <a:pPr marL="0" indent="0">
              <a:buFont typeface="Arial"/>
              <a:buNone/>
              <a:defRPr sz="1800"/>
            </a:pPr>
            <a:endParaRPr lang="sv-SE" sz="2800" dirty="0"/>
          </a:p>
        </p:txBody>
      </p:sp>
    </p:spTree>
    <p:extLst>
      <p:ext uri="{BB962C8B-B14F-4D97-AF65-F5344CB8AC3E}">
        <p14:creationId xmlns:p14="http://schemas.microsoft.com/office/powerpoint/2010/main" val="4188368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1" y="1778305"/>
            <a:ext cx="7911011" cy="1216403"/>
          </a:xfrm>
        </p:spPr>
        <p:txBody>
          <a:bodyPr/>
          <a:lstStyle/>
          <a:p>
            <a:pPr algn="l"/>
            <a:r>
              <a:rPr lang="en-GB" dirty="0"/>
              <a:t>Basic Variant Calling in one sample</a:t>
            </a:r>
          </a:p>
        </p:txBody>
      </p:sp>
    </p:spTree>
    <p:extLst>
      <p:ext uri="{BB962C8B-B14F-4D97-AF65-F5344CB8AC3E}">
        <p14:creationId xmlns:p14="http://schemas.microsoft.com/office/powerpoint/2010/main" val="4238391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a:xfrm>
            <a:off x="291414" y="652009"/>
            <a:ext cx="8091900" cy="745200"/>
          </a:xfrm>
        </p:spPr>
        <p:txBody>
          <a:bodyPr/>
          <a:lstStyle/>
          <a:p>
            <a:r>
              <a:rPr lang="en-GB" sz="2800" dirty="0"/>
              <a:t>Basic variant calling in one sample</a:t>
            </a:r>
          </a:p>
        </p:txBody>
      </p:sp>
      <p:sp>
        <p:nvSpPr>
          <p:cNvPr id="5" name="TextBox 1">
            <a:extLst>
              <a:ext uri="{FF2B5EF4-FFF2-40B4-BE49-F238E27FC236}">
                <a16:creationId xmlns:a16="http://schemas.microsoft.com/office/drawing/2014/main" id="{D1DA30B9-3D97-4740-92F4-0BF227732986}"/>
              </a:ext>
            </a:extLst>
          </p:cNvPr>
          <p:cNvSpPr txBox="1"/>
          <p:nvPr/>
        </p:nvSpPr>
        <p:spPr>
          <a:xfrm>
            <a:off x="6389692" y="1922489"/>
            <a:ext cx="1336236"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6389692" y="3968447"/>
            <a:ext cx="1168521"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6092670" y="1803842"/>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6092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6092670" y="5754416"/>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6389692" y="5882022"/>
            <a:ext cx="1114758"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extLst>
              <p:ext uri="{D42A27DB-BD31-4B8C-83A1-F6EECF244321}">
                <p14:modId xmlns:p14="http://schemas.microsoft.com/office/powerpoint/2010/main" val="383016544"/>
              </p:ext>
            </p:extLst>
          </p:nvPr>
        </p:nvGraphicFramePr>
        <p:xfrm>
          <a:off x="2072341"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881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a:latin typeface="Monaco" charset="0"/>
                <a:ea typeface="Monaco" charset="0"/>
                <a:cs typeface="Monaco" charset="0"/>
              </a:rPr>
              <a:t>module load </a:t>
            </a:r>
            <a:r>
              <a:rPr lang="en-US" dirty="0" err="1">
                <a:latin typeface="Monaco" charset="0"/>
                <a:ea typeface="Monaco" charset="0"/>
                <a:cs typeface="Monaco" charset="0"/>
              </a:rPr>
              <a:t>bwa</a:t>
            </a:r>
            <a:endParaRPr lang="en-US" dirty="0">
              <a:latin typeface="Monaco" charset="0"/>
              <a:ea typeface="Monaco" charset="0"/>
              <a:cs typeface="Monaco" charset="0"/>
            </a:endParaRPr>
          </a:p>
          <a:p>
            <a:pPr marL="0" indent="0">
              <a:buNone/>
            </a:pPr>
            <a:endParaRPr lang="en-US" dirty="0"/>
          </a:p>
          <a:p>
            <a:pPr marL="0" indent="0">
              <a:buNone/>
            </a:pPr>
            <a:endParaRPr lang="en-US" dirty="0"/>
          </a:p>
          <a:p>
            <a:pPr marL="0" lvl="0" indent="0">
              <a:buNone/>
            </a:pPr>
            <a:r>
              <a:rPr lang="en-US" dirty="0">
                <a:solidFill>
                  <a:srgbClr val="FF0000"/>
                </a:solidFill>
                <a:ea typeface="Courier"/>
                <a:cs typeface="Courier"/>
                <a:sym typeface="Courier"/>
              </a:rPr>
              <a:t>Read			TCGATCC</a:t>
            </a:r>
          </a:p>
          <a:p>
            <a:pPr marL="0" lvl="0" indent="0">
              <a:buNone/>
            </a:pPr>
            <a:r>
              <a:rPr lang="en-US" dirty="0">
                <a:ea typeface="Courier"/>
                <a:cs typeface="Courier"/>
                <a:sym typeface="Courier"/>
              </a:rPr>
              <a:t>Reference		GACCTCA</a:t>
            </a:r>
            <a:r>
              <a:rPr lang="en-US" dirty="0">
                <a:solidFill>
                  <a:srgbClr val="FF0000"/>
                </a:solidFill>
                <a:ea typeface="Courier"/>
                <a:cs typeface="Courier"/>
                <a:sym typeface="Courier"/>
              </a:rPr>
              <a:t>TCGATCC</a:t>
            </a:r>
            <a:r>
              <a:rPr lang="en-US" dirty="0">
                <a:ea typeface="Courier"/>
                <a:cs typeface="Courier"/>
                <a:sym typeface="Courier"/>
              </a:rPr>
              <a:t>CACTG</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2"/>
          <p:cNvSpPr>
            <a:spLocks noGrp="1"/>
          </p:cNvSpPr>
          <p:nvPr>
            <p:ph type="title"/>
          </p:nvPr>
        </p:nvSpPr>
        <p:spPr/>
        <p:txBody>
          <a:bodyPr/>
          <a:lstStyle/>
          <a:p>
            <a:r>
              <a:rPr lang="en-US" dirty="0"/>
              <a:t>Alignment</a:t>
            </a:r>
          </a:p>
        </p:txBody>
      </p:sp>
    </p:spTree>
    <p:extLst>
      <p:ext uri="{BB962C8B-B14F-4D97-AF65-F5344CB8AC3E}">
        <p14:creationId xmlns:p14="http://schemas.microsoft.com/office/powerpoint/2010/main" val="4231588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56850" y="2205451"/>
            <a:ext cx="5939250" cy="3319050"/>
          </a:xfrm>
        </p:spPr>
        <p:txBody>
          <a:bodyPr>
            <a:normAutofit/>
          </a:bodyPr>
          <a:lstStyle/>
          <a:p>
            <a:pPr>
              <a:buFont typeface="Wingdings" charset="2"/>
              <a:buChar char="§"/>
            </a:pPr>
            <a:r>
              <a:rPr lang="en-US" dirty="0"/>
              <a:t>The reference genome</a:t>
            </a:r>
          </a:p>
          <a:p>
            <a:pPr>
              <a:buFont typeface="Wingdings" charset="2"/>
              <a:buChar char="§"/>
            </a:pPr>
            <a:r>
              <a:rPr lang="en-US" dirty="0"/>
              <a:t>Genetic variation</a:t>
            </a:r>
          </a:p>
          <a:p>
            <a:pPr>
              <a:buFont typeface="Wingdings" charset="2"/>
              <a:buChar char="§"/>
            </a:pPr>
            <a:r>
              <a:rPr lang="en-US" dirty="0"/>
              <a:t>Workflows</a:t>
            </a:r>
          </a:p>
          <a:p>
            <a:pPr>
              <a:buFont typeface="Wingdings" charset="2"/>
              <a:buChar char="§"/>
            </a:pPr>
            <a:r>
              <a:rPr lang="en-US"/>
              <a:t>Basic </a:t>
            </a:r>
            <a:r>
              <a:rPr lang="en-US" dirty="0"/>
              <a:t>variant calling in one sample</a:t>
            </a:r>
          </a:p>
          <a:p>
            <a:pPr>
              <a:buFont typeface="Wingdings" charset="2"/>
              <a:buChar char="§"/>
            </a:pPr>
            <a:r>
              <a:rPr lang="en-US" dirty="0"/>
              <a:t>Basic variant calling in cohort</a:t>
            </a:r>
          </a:p>
          <a:p>
            <a:pPr>
              <a:buFont typeface="Wingdings" charset="2"/>
              <a:buChar char="§"/>
            </a:pPr>
            <a:r>
              <a:rPr lang="en-US" dirty="0"/>
              <a:t>GATK Best practices</a:t>
            </a:r>
          </a:p>
          <a:p>
            <a:pPr>
              <a:buFont typeface="Wingdings" charset="2"/>
              <a:buChar char="§"/>
            </a:pPr>
            <a:endParaRPr lang="en-US" dirty="0"/>
          </a:p>
          <a:p>
            <a:pPr>
              <a:buFont typeface="Wingdings" charset="2"/>
              <a:buChar char="§"/>
            </a:pPr>
            <a:endParaRPr lang="en-US" dirty="0"/>
          </a:p>
        </p:txBody>
      </p:sp>
      <p:sp>
        <p:nvSpPr>
          <p:cNvPr id="3" name="Title 2"/>
          <p:cNvSpPr>
            <a:spLocks noGrp="1"/>
          </p:cNvSpPr>
          <p:nvPr>
            <p:ph type="title"/>
          </p:nvPr>
        </p:nvSpPr>
        <p:spPr/>
        <p:txBody>
          <a:bodyPr/>
          <a:lstStyle/>
          <a:p>
            <a:r>
              <a:rPr lang="en-US" dirty="0"/>
              <a:t>Talk Overview</a:t>
            </a:r>
          </a:p>
        </p:txBody>
      </p:sp>
    </p:spTree>
    <p:extLst>
      <p:ext uri="{BB962C8B-B14F-4D97-AF65-F5344CB8AC3E}">
        <p14:creationId xmlns:p14="http://schemas.microsoft.com/office/powerpoint/2010/main" val="1136875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a:latin typeface="Monaco" charset="0"/>
                <a:ea typeface="Monaco" charset="0"/>
                <a:cs typeface="Monaco" charset="0"/>
              </a:rPr>
              <a:t>module load </a:t>
            </a:r>
            <a:r>
              <a:rPr lang="en-US" dirty="0" err="1">
                <a:latin typeface="Monaco" charset="0"/>
                <a:ea typeface="Monaco" charset="0"/>
                <a:cs typeface="Monaco" charset="0"/>
              </a:rPr>
              <a:t>bwa</a:t>
            </a:r>
            <a:endParaRPr lang="en-US" dirty="0">
              <a:latin typeface="Monaco" charset="0"/>
              <a:ea typeface="Monaco" charset="0"/>
              <a:cs typeface="Monaco" charset="0"/>
            </a:endParaRPr>
          </a:p>
          <a:p>
            <a:pPr marL="0" indent="0">
              <a:buNone/>
            </a:pPr>
            <a:endParaRPr lang="en-US" dirty="0"/>
          </a:p>
          <a:p>
            <a:pPr marL="0" indent="0">
              <a:buNone/>
            </a:pPr>
            <a:endParaRPr lang="en-US" dirty="0"/>
          </a:p>
          <a:p>
            <a:pPr marL="0" lvl="0" indent="0">
              <a:buNone/>
            </a:pPr>
            <a:r>
              <a:rPr lang="en-US" dirty="0">
                <a:solidFill>
                  <a:srgbClr val="FF0000"/>
                </a:solidFill>
                <a:ea typeface="Courier"/>
                <a:cs typeface="Courier"/>
                <a:sym typeface="Courier"/>
              </a:rPr>
              <a:t>Read			TCGATCC</a:t>
            </a:r>
          </a:p>
          <a:p>
            <a:pPr marL="0" lvl="0" indent="0">
              <a:buNone/>
            </a:pPr>
            <a:r>
              <a:rPr lang="en-US" dirty="0">
                <a:ea typeface="Courier"/>
                <a:cs typeface="Courier"/>
                <a:sym typeface="Courier"/>
              </a:rPr>
              <a:t>Reference		GACCTCA</a:t>
            </a:r>
            <a:r>
              <a:rPr lang="en-US" dirty="0">
                <a:solidFill>
                  <a:srgbClr val="FF0000"/>
                </a:solidFill>
                <a:ea typeface="Courier"/>
                <a:cs typeface="Courier"/>
                <a:sym typeface="Courier"/>
              </a:rPr>
              <a:t>TCGATCC</a:t>
            </a:r>
            <a:r>
              <a:rPr lang="en-US" dirty="0">
                <a:ea typeface="Courier"/>
                <a:cs typeface="Courier"/>
                <a:sym typeface="Courier"/>
              </a:rPr>
              <a:t>CACTG</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lvl="0" indent="0">
              <a:buNone/>
            </a:pPr>
            <a:r>
              <a:rPr lang="en-US" dirty="0">
                <a:solidFill>
                  <a:srgbClr val="FF0000"/>
                </a:solidFill>
                <a:ea typeface="Monaco" charset="0"/>
                <a:cs typeface="Monaco" charset="0"/>
                <a:sym typeface="Courier"/>
              </a:rPr>
              <a:t>Read					      TCGATCC</a:t>
            </a:r>
          </a:p>
          <a:p>
            <a:pPr marL="0" lvl="0" indent="0">
              <a:buNone/>
            </a:pPr>
            <a:r>
              <a:rPr lang="en-US" dirty="0">
                <a:ea typeface="Monaco" charset="0"/>
                <a:cs typeface="Monaco" charset="0"/>
                <a:sym typeface="Courier"/>
              </a:rPr>
              <a:t>Reference		GACCTCA</a:t>
            </a:r>
            <a:r>
              <a:rPr lang="en-US" dirty="0">
                <a:solidFill>
                  <a:srgbClr val="FF0000"/>
                </a:solidFill>
                <a:ea typeface="Monaco" charset="0"/>
                <a:cs typeface="Monaco" charset="0"/>
                <a:sym typeface="Courier"/>
              </a:rPr>
              <a:t>TCGATCC</a:t>
            </a:r>
            <a:r>
              <a:rPr lang="en-US" dirty="0">
                <a:ea typeface="Monaco" charset="0"/>
                <a:cs typeface="Monaco" charset="0"/>
                <a:sym typeface="Courier"/>
              </a:rPr>
              <a:t>CACTG</a:t>
            </a:r>
            <a:endParaRPr lang="en-US" dirty="0">
              <a:ea typeface="Monaco" charset="0"/>
              <a:cs typeface="Monaco" charset="0"/>
            </a:endParaRPr>
          </a:p>
        </p:txBody>
      </p:sp>
      <p:sp>
        <p:nvSpPr>
          <p:cNvPr id="3" name="Title 2"/>
          <p:cNvSpPr>
            <a:spLocks noGrp="1"/>
          </p:cNvSpPr>
          <p:nvPr>
            <p:ph type="title"/>
          </p:nvPr>
        </p:nvSpPr>
        <p:spPr/>
        <p:txBody>
          <a:bodyPr/>
          <a:lstStyle/>
          <a:p>
            <a:r>
              <a:rPr lang="en-US" dirty="0"/>
              <a:t>Alignment</a:t>
            </a:r>
          </a:p>
        </p:txBody>
      </p:sp>
    </p:spTree>
    <p:extLst>
      <p:ext uri="{BB962C8B-B14F-4D97-AF65-F5344CB8AC3E}">
        <p14:creationId xmlns:p14="http://schemas.microsoft.com/office/powerpoint/2010/main" val="30180025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ktangel 9">
            <a:extLst>
              <a:ext uri="{FF2B5EF4-FFF2-40B4-BE49-F238E27FC236}">
                <a16:creationId xmlns:a16="http://schemas.microsoft.com/office/drawing/2014/main" id="{D76C73BC-0EA8-D947-A9BF-BB935250A66E}"/>
              </a:ext>
            </a:extLst>
          </p:cNvPr>
          <p:cNvSpPr/>
          <p:nvPr/>
        </p:nvSpPr>
        <p:spPr>
          <a:xfrm>
            <a:off x="401442" y="2140441"/>
            <a:ext cx="5743731" cy="38589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5" name="Platshållare för innehåll 4" descr="En bild som visar text&#10;&#10;Automatiskt genererad beskrivning">
            <a:extLst>
              <a:ext uri="{FF2B5EF4-FFF2-40B4-BE49-F238E27FC236}">
                <a16:creationId xmlns:a16="http://schemas.microsoft.com/office/drawing/2014/main" id="{C9B30CC1-DF44-4A48-895D-F9C3774BF10F}"/>
              </a:ext>
            </a:extLst>
          </p:cNvPr>
          <p:cNvPicPr>
            <a:picLocks noGrp="1" noChangeAspect="1"/>
          </p:cNvPicPr>
          <p:nvPr>
            <p:ph idx="1"/>
          </p:nvPr>
        </p:nvPicPr>
        <p:blipFill rotWithShape="1">
          <a:blip r:embed="rId2"/>
          <a:srcRect b="16498"/>
          <a:stretch/>
        </p:blipFill>
        <p:spPr>
          <a:xfrm>
            <a:off x="451579" y="2255077"/>
            <a:ext cx="5388684" cy="3511536"/>
          </a:xfrm>
        </p:spPr>
      </p:pic>
      <p:sp>
        <p:nvSpPr>
          <p:cNvPr id="3" name="Rubrik 2">
            <a:extLst>
              <a:ext uri="{FF2B5EF4-FFF2-40B4-BE49-F238E27FC236}">
                <a16:creationId xmlns:a16="http://schemas.microsoft.com/office/drawing/2014/main" id="{3A6AA404-EE5C-B54E-80F5-B725276D1644}"/>
              </a:ext>
            </a:extLst>
          </p:cNvPr>
          <p:cNvSpPr>
            <a:spLocks noGrp="1"/>
          </p:cNvSpPr>
          <p:nvPr>
            <p:ph type="title"/>
          </p:nvPr>
        </p:nvSpPr>
        <p:spPr/>
        <p:txBody>
          <a:bodyPr/>
          <a:lstStyle/>
          <a:p>
            <a:r>
              <a:rPr lang="en-GB" sz="3600" dirty="0"/>
              <a:t>Burrows-Wheeler Aligner</a:t>
            </a:r>
          </a:p>
        </p:txBody>
      </p:sp>
      <p:sp>
        <p:nvSpPr>
          <p:cNvPr id="6" name="textruta 5">
            <a:extLst>
              <a:ext uri="{FF2B5EF4-FFF2-40B4-BE49-F238E27FC236}">
                <a16:creationId xmlns:a16="http://schemas.microsoft.com/office/drawing/2014/main" id="{4B680BF4-7323-614F-837E-B025777C4CE1}"/>
              </a:ext>
            </a:extLst>
          </p:cNvPr>
          <p:cNvSpPr txBox="1"/>
          <p:nvPr/>
        </p:nvSpPr>
        <p:spPr>
          <a:xfrm>
            <a:off x="1176401" y="1621987"/>
            <a:ext cx="3690434" cy="369332"/>
          </a:xfrm>
          <a:prstGeom prst="rect">
            <a:avLst/>
          </a:prstGeom>
          <a:noFill/>
        </p:spPr>
        <p:txBody>
          <a:bodyPr wrap="none" rtlCol="0">
            <a:spAutoFit/>
          </a:bodyPr>
          <a:lstStyle/>
          <a:p>
            <a:r>
              <a:rPr lang="en-GB" dirty="0"/>
              <a:t>http://bio-</a:t>
            </a:r>
            <a:r>
              <a:rPr lang="en-GB" dirty="0" err="1"/>
              <a:t>bwa.sourceforge.net</a:t>
            </a:r>
            <a:endParaRPr lang="en-GB" dirty="0"/>
          </a:p>
        </p:txBody>
      </p:sp>
      <p:sp>
        <p:nvSpPr>
          <p:cNvPr id="9" name="Rektangel 8">
            <a:extLst>
              <a:ext uri="{FF2B5EF4-FFF2-40B4-BE49-F238E27FC236}">
                <a16:creationId xmlns:a16="http://schemas.microsoft.com/office/drawing/2014/main" id="{236A0AEF-F7A2-4745-9840-95A85BDC6E13}"/>
              </a:ext>
            </a:extLst>
          </p:cNvPr>
          <p:cNvSpPr/>
          <p:nvPr/>
        </p:nvSpPr>
        <p:spPr>
          <a:xfrm>
            <a:off x="5247790" y="2843561"/>
            <a:ext cx="3461313" cy="38589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1026" name="Picture 2">
            <a:extLst>
              <a:ext uri="{FF2B5EF4-FFF2-40B4-BE49-F238E27FC236}">
                <a16:creationId xmlns:a16="http://schemas.microsoft.com/office/drawing/2014/main" id="{EA0E0F01-86FE-5E41-AED9-4597091061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8851" y="3908838"/>
            <a:ext cx="3208429" cy="2424306"/>
          </a:xfrm>
          <a:prstGeom prst="rect">
            <a:avLst/>
          </a:prstGeom>
          <a:noFill/>
          <a:extLst>
            <a:ext uri="{909E8E84-426E-40DD-AFC4-6F175D3DCCD1}">
              <a14:hiddenFill xmlns:a14="http://schemas.microsoft.com/office/drawing/2010/main">
                <a:solidFill>
                  <a:srgbClr val="FFFFFF"/>
                </a:solidFill>
              </a14:hiddenFill>
            </a:ext>
          </a:extLst>
        </p:spPr>
      </p:pic>
      <p:sp>
        <p:nvSpPr>
          <p:cNvPr id="8" name="textruta 7">
            <a:extLst>
              <a:ext uri="{FF2B5EF4-FFF2-40B4-BE49-F238E27FC236}">
                <a16:creationId xmlns:a16="http://schemas.microsoft.com/office/drawing/2014/main" id="{7964C3A6-0F64-A149-A9B1-41F441BE6964}"/>
              </a:ext>
            </a:extLst>
          </p:cNvPr>
          <p:cNvSpPr txBox="1"/>
          <p:nvPr/>
        </p:nvSpPr>
        <p:spPr>
          <a:xfrm>
            <a:off x="5352805" y="3029821"/>
            <a:ext cx="3295887" cy="584775"/>
          </a:xfrm>
          <a:prstGeom prst="rect">
            <a:avLst/>
          </a:prstGeom>
          <a:noFill/>
        </p:spPr>
        <p:txBody>
          <a:bodyPr wrap="square" rtlCol="0">
            <a:spAutoFit/>
          </a:bodyPr>
          <a:lstStyle/>
          <a:p>
            <a:r>
              <a:rPr lang="en-GB" sz="1600" dirty="0"/>
              <a:t>Burrows-Wheeler transform of reference genome</a:t>
            </a:r>
          </a:p>
        </p:txBody>
      </p:sp>
    </p:spTree>
    <p:extLst>
      <p:ext uri="{BB962C8B-B14F-4D97-AF65-F5344CB8AC3E}">
        <p14:creationId xmlns:p14="http://schemas.microsoft.com/office/powerpoint/2010/main" val="2835747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latin typeface="Monaco" charset="0"/>
                <a:ea typeface="Monaco" charset="0"/>
                <a:cs typeface="Monaco" charset="0"/>
              </a:rPr>
              <a:t>module load </a:t>
            </a:r>
            <a:r>
              <a:rPr lang="en-US" dirty="0" err="1">
                <a:latin typeface="Monaco" charset="0"/>
                <a:ea typeface="Monaco" charset="0"/>
                <a:cs typeface="Monaco" charset="0"/>
              </a:rPr>
              <a:t>bwa</a:t>
            </a:r>
            <a:endParaRPr lang="en-US" dirty="0">
              <a:latin typeface="Monaco" charset="0"/>
              <a:ea typeface="Monaco" charset="0"/>
              <a:cs typeface="Monaco" charset="0"/>
            </a:endParaRPr>
          </a:p>
          <a:p>
            <a:pPr marL="0" indent="0">
              <a:buNone/>
            </a:pPr>
            <a:endParaRPr lang="en-US" dirty="0"/>
          </a:p>
        </p:txBody>
      </p:sp>
      <p:sp>
        <p:nvSpPr>
          <p:cNvPr id="3" name="Title 2"/>
          <p:cNvSpPr>
            <a:spLocks noGrp="1"/>
          </p:cNvSpPr>
          <p:nvPr>
            <p:ph type="title"/>
          </p:nvPr>
        </p:nvSpPr>
        <p:spPr/>
        <p:txBody>
          <a:bodyPr/>
          <a:lstStyle/>
          <a:p>
            <a:r>
              <a:rPr lang="en-US" dirty="0"/>
              <a:t>Alignment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 r="32101"/>
          <a:stretch/>
        </p:blipFill>
        <p:spPr>
          <a:xfrm>
            <a:off x="737313" y="2474752"/>
            <a:ext cx="8154687" cy="3012614"/>
          </a:xfrm>
          <a:prstGeom prst="rect">
            <a:avLst/>
          </a:prstGeom>
        </p:spPr>
      </p:pic>
    </p:spTree>
    <p:extLst>
      <p:ext uri="{BB962C8B-B14F-4D97-AF65-F5344CB8AC3E}">
        <p14:creationId xmlns:p14="http://schemas.microsoft.com/office/powerpoint/2010/main" val="30231899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latin typeface="Monaco" charset="0"/>
                <a:ea typeface="Monaco" charset="0"/>
                <a:cs typeface="Monaco" charset="0"/>
              </a:rPr>
              <a:t>module load </a:t>
            </a:r>
            <a:r>
              <a:rPr lang="en-US" dirty="0" err="1">
                <a:latin typeface="Monaco" charset="0"/>
                <a:ea typeface="Monaco" charset="0"/>
                <a:cs typeface="Monaco" charset="0"/>
              </a:rPr>
              <a:t>bwa</a:t>
            </a:r>
            <a:endParaRPr lang="en-US" dirty="0">
              <a:latin typeface="Monaco" charset="0"/>
              <a:ea typeface="Monaco" charset="0"/>
              <a:cs typeface="Monaco" charset="0"/>
            </a:endParaRPr>
          </a:p>
          <a:p>
            <a:pPr marL="0" indent="0">
              <a:buNone/>
            </a:pPr>
            <a:endParaRPr lang="en-US" dirty="0"/>
          </a:p>
        </p:txBody>
      </p:sp>
      <p:sp>
        <p:nvSpPr>
          <p:cNvPr id="3" name="Title 2"/>
          <p:cNvSpPr>
            <a:spLocks noGrp="1"/>
          </p:cNvSpPr>
          <p:nvPr>
            <p:ph type="title"/>
          </p:nvPr>
        </p:nvSpPr>
        <p:spPr/>
        <p:txBody>
          <a:bodyPr/>
          <a:lstStyle/>
          <a:p>
            <a:r>
              <a:rPr lang="en-US" dirty="0"/>
              <a:t>Alignment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 r="32101"/>
          <a:stretch/>
        </p:blipFill>
        <p:spPr>
          <a:xfrm>
            <a:off x="737313" y="2474752"/>
            <a:ext cx="8154687" cy="3012614"/>
          </a:xfrm>
          <a:prstGeom prst="rect">
            <a:avLst/>
          </a:prstGeom>
        </p:spPr>
      </p:pic>
      <p:cxnSp>
        <p:nvCxnSpPr>
          <p:cNvPr id="6" name="Straight Arrow Connector 5"/>
          <p:cNvCxnSpPr/>
          <p:nvPr/>
        </p:nvCxnSpPr>
        <p:spPr>
          <a:xfrm>
            <a:off x="444617" y="2643498"/>
            <a:ext cx="0" cy="2843868"/>
          </a:xfrm>
          <a:prstGeom prst="straightConnector1">
            <a:avLst/>
          </a:prstGeom>
          <a:ln>
            <a:solidFill>
              <a:schemeClr val="tx1"/>
            </a:solidFill>
            <a:tailEnd type="triangle"/>
          </a:ln>
          <a:effectLst/>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444617" y="4933584"/>
            <a:ext cx="1736521" cy="369332"/>
          </a:xfrm>
          <a:prstGeom prst="rect">
            <a:avLst/>
          </a:prstGeom>
          <a:noFill/>
        </p:spPr>
        <p:txBody>
          <a:bodyPr wrap="square" rtlCol="0">
            <a:spAutoFit/>
          </a:bodyPr>
          <a:lstStyle/>
          <a:p>
            <a:r>
              <a:rPr lang="en-US"/>
              <a:t>Coverage</a:t>
            </a:r>
          </a:p>
        </p:txBody>
      </p:sp>
    </p:spTree>
    <p:extLst>
      <p:ext uri="{BB962C8B-B14F-4D97-AF65-F5344CB8AC3E}">
        <p14:creationId xmlns:p14="http://schemas.microsoft.com/office/powerpoint/2010/main" val="40849430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Output from mapping - Sam format</a:t>
            </a:r>
          </a:p>
        </p:txBody>
      </p:sp>
      <p:sp>
        <p:nvSpPr>
          <p:cNvPr id="7" name="Shape 342"/>
          <p:cNvSpPr txBox="1">
            <a:spLocks/>
          </p:cNvSpPr>
          <p:nvPr/>
        </p:nvSpPr>
        <p:spPr>
          <a:xfrm>
            <a:off x="521732" y="1591764"/>
            <a:ext cx="8131614" cy="3828112"/>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420623">
              <a:spcBef>
                <a:spcPts val="300"/>
              </a:spcBef>
              <a:buFont typeface="Arial"/>
              <a:buNone/>
              <a:defRPr sz="1800"/>
            </a:pPr>
            <a:r>
              <a:rPr lang="en-US" sz="1472" dirty="0">
                <a:solidFill>
                  <a:srgbClr val="0000FF"/>
                </a:solidFill>
              </a:rPr>
              <a:t>HEADER SECTION</a:t>
            </a:r>
          </a:p>
          <a:p>
            <a:pPr marL="0" indent="0" defTabSz="420623">
              <a:buFont typeface="Arial"/>
              <a:buNone/>
              <a:defRPr sz="1800"/>
            </a:pPr>
            <a:endParaRPr lang="en-US" sz="920" dirty="0">
              <a:latin typeface="Courier"/>
              <a:ea typeface="Courier"/>
              <a:cs typeface="Courier"/>
              <a:sym typeface="Courier"/>
            </a:endParaRPr>
          </a:p>
          <a:p>
            <a:pPr marL="0" indent="0" defTabSz="420623">
              <a:buNone/>
              <a:defRPr sz="1800"/>
            </a:pPr>
            <a:r>
              <a:rPr lang="en-US" sz="920" dirty="0">
                <a:latin typeface="Courier"/>
                <a:ea typeface="Courier"/>
                <a:cs typeface="Courier"/>
                <a:sym typeface="Courier"/>
              </a:rPr>
              <a:t>@HD	VN:1.6	</a:t>
            </a:r>
            <a:r>
              <a:rPr lang="en-US" sz="920" dirty="0" err="1">
                <a:latin typeface="Courier"/>
                <a:ea typeface="Courier"/>
                <a:cs typeface="Courier"/>
                <a:sym typeface="Courier"/>
              </a:rPr>
              <a:t>SO:coordinate</a:t>
            </a:r>
            <a:endParaRPr lang="en-US" sz="920" dirty="0">
              <a:latin typeface="Courier"/>
              <a:ea typeface="Courier"/>
              <a:cs typeface="Courier"/>
              <a:sym typeface="Courier"/>
            </a:endParaRPr>
          </a:p>
          <a:p>
            <a:pPr marL="0" indent="0" defTabSz="420623">
              <a:buNone/>
              <a:defRPr sz="1800"/>
            </a:pPr>
            <a:r>
              <a:rPr lang="en-US" sz="920" dirty="0">
                <a:latin typeface="Courier"/>
                <a:ea typeface="Courier"/>
                <a:cs typeface="Courier"/>
                <a:sym typeface="Courier"/>
              </a:rPr>
              <a:t>@SQ	SN:2	LN:243199373</a:t>
            </a:r>
          </a:p>
          <a:p>
            <a:pPr marL="0" indent="0" defTabSz="420623">
              <a:buNone/>
              <a:defRPr sz="1800"/>
            </a:pPr>
            <a:r>
              <a:rPr lang="en-US" sz="920" dirty="0">
                <a:latin typeface="Courier"/>
                <a:ea typeface="Courier"/>
                <a:cs typeface="Courier"/>
                <a:sym typeface="Courier"/>
              </a:rPr>
              <a:t>@PG	</a:t>
            </a:r>
            <a:r>
              <a:rPr lang="en-US" sz="920" dirty="0" err="1">
                <a:latin typeface="Courier"/>
                <a:ea typeface="Courier"/>
                <a:cs typeface="Courier"/>
                <a:sym typeface="Courier"/>
              </a:rPr>
              <a:t>ID:bwa</a:t>
            </a:r>
            <a:r>
              <a:rPr lang="en-US" sz="920" dirty="0">
                <a:latin typeface="Courier"/>
                <a:ea typeface="Courier"/>
                <a:cs typeface="Courier"/>
                <a:sym typeface="Courier"/>
              </a:rPr>
              <a:t>	</a:t>
            </a:r>
            <a:r>
              <a:rPr lang="en-US" sz="920" dirty="0" err="1">
                <a:latin typeface="Courier"/>
                <a:ea typeface="Courier"/>
                <a:cs typeface="Courier"/>
                <a:sym typeface="Courier"/>
              </a:rPr>
              <a:t>PN:bwa</a:t>
            </a:r>
            <a:r>
              <a:rPr lang="en-US" sz="920" dirty="0">
                <a:latin typeface="Courier"/>
                <a:ea typeface="Courier"/>
                <a:cs typeface="Courier"/>
                <a:sym typeface="Courier"/>
              </a:rPr>
              <a:t>	VN:0.7.17-r1188	</a:t>
            </a:r>
            <a:r>
              <a:rPr lang="en-US" sz="920" dirty="0" err="1">
                <a:latin typeface="Courier"/>
                <a:ea typeface="Courier"/>
                <a:cs typeface="Courier"/>
                <a:sym typeface="Courier"/>
              </a:rPr>
              <a:t>CL:bwa</a:t>
            </a:r>
            <a:r>
              <a:rPr lang="en-US" sz="920" dirty="0">
                <a:latin typeface="Courier"/>
                <a:ea typeface="Courier"/>
                <a:cs typeface="Courier"/>
                <a:sym typeface="Courier"/>
              </a:rPr>
              <a:t> mem -t 1 human_g1k_v37_chr2.fasta HG00097_1.fq HG00097_2.fq</a:t>
            </a:r>
          </a:p>
          <a:p>
            <a:pPr marL="0" indent="0" defTabSz="420623">
              <a:buNone/>
              <a:defRPr sz="1800"/>
            </a:pPr>
            <a:r>
              <a:rPr lang="en-US" sz="920" dirty="0">
                <a:latin typeface="Courier"/>
                <a:ea typeface="Courier"/>
                <a:cs typeface="Courier"/>
                <a:sym typeface="Courier"/>
              </a:rPr>
              <a:t>@PG	</a:t>
            </a:r>
            <a:r>
              <a:rPr lang="en-US" sz="920" dirty="0" err="1">
                <a:latin typeface="Courier"/>
                <a:ea typeface="Courier"/>
                <a:cs typeface="Courier"/>
                <a:sym typeface="Courier"/>
              </a:rPr>
              <a:t>ID:samtools</a:t>
            </a:r>
            <a:r>
              <a:rPr lang="en-US" sz="920" dirty="0">
                <a:latin typeface="Courier"/>
                <a:ea typeface="Courier"/>
                <a:cs typeface="Courier"/>
                <a:sym typeface="Courier"/>
              </a:rPr>
              <a:t>	</a:t>
            </a:r>
            <a:r>
              <a:rPr lang="en-US" sz="920" dirty="0" err="1">
                <a:latin typeface="Courier"/>
                <a:ea typeface="Courier"/>
                <a:cs typeface="Courier"/>
                <a:sym typeface="Courier"/>
              </a:rPr>
              <a:t>PN:samtools</a:t>
            </a:r>
            <a:r>
              <a:rPr lang="en-US" sz="920" dirty="0">
                <a:latin typeface="Courier"/>
                <a:ea typeface="Courier"/>
                <a:cs typeface="Courier"/>
                <a:sym typeface="Courier"/>
              </a:rPr>
              <a:t>	</a:t>
            </a:r>
            <a:r>
              <a:rPr lang="en-US" sz="920" dirty="0" err="1">
                <a:latin typeface="Courier"/>
                <a:ea typeface="Courier"/>
                <a:cs typeface="Courier"/>
                <a:sym typeface="Courier"/>
              </a:rPr>
              <a:t>PP:bwa</a:t>
            </a:r>
            <a:r>
              <a:rPr lang="en-US" sz="920" dirty="0">
                <a:latin typeface="Courier"/>
                <a:ea typeface="Courier"/>
                <a:cs typeface="Courier"/>
                <a:sym typeface="Courier"/>
              </a:rPr>
              <a:t>	VN:1.10	</a:t>
            </a:r>
            <a:r>
              <a:rPr lang="en-US" sz="920" dirty="0" err="1">
                <a:latin typeface="Courier"/>
                <a:ea typeface="Courier"/>
                <a:cs typeface="Courier"/>
                <a:sym typeface="Courier"/>
              </a:rPr>
              <a:t>CL:samtools</a:t>
            </a:r>
            <a:r>
              <a:rPr lang="en-US" sz="920" dirty="0">
                <a:latin typeface="Courier"/>
                <a:ea typeface="Courier"/>
                <a:cs typeface="Courier"/>
                <a:sym typeface="Courier"/>
              </a:rPr>
              <a:t> sort</a:t>
            </a:r>
          </a:p>
          <a:p>
            <a:pPr marL="0" indent="0" defTabSz="420623">
              <a:buNone/>
              <a:defRPr sz="1800"/>
            </a:pPr>
            <a:r>
              <a:rPr lang="en-US" sz="920" dirty="0">
                <a:latin typeface="Courier"/>
                <a:ea typeface="Courier"/>
                <a:cs typeface="Courier"/>
                <a:sym typeface="Courier"/>
              </a:rPr>
              <a:t>@PG	ID:samtools.1	</a:t>
            </a:r>
            <a:r>
              <a:rPr lang="en-US" sz="920" dirty="0" err="1">
                <a:latin typeface="Courier"/>
                <a:ea typeface="Courier"/>
                <a:cs typeface="Courier"/>
                <a:sym typeface="Courier"/>
              </a:rPr>
              <a:t>PN:samtools</a:t>
            </a:r>
            <a:r>
              <a:rPr lang="en-US" sz="920" dirty="0">
                <a:latin typeface="Courier"/>
                <a:ea typeface="Courier"/>
                <a:cs typeface="Courier"/>
                <a:sym typeface="Courier"/>
              </a:rPr>
              <a:t>	</a:t>
            </a:r>
            <a:r>
              <a:rPr lang="en-US" sz="920" dirty="0" err="1">
                <a:latin typeface="Courier"/>
                <a:ea typeface="Courier"/>
                <a:cs typeface="Courier"/>
                <a:sym typeface="Courier"/>
              </a:rPr>
              <a:t>PP:samtools</a:t>
            </a:r>
            <a:r>
              <a:rPr lang="en-US" sz="920" dirty="0">
                <a:latin typeface="Courier"/>
                <a:ea typeface="Courier"/>
                <a:cs typeface="Courier"/>
                <a:sym typeface="Courier"/>
              </a:rPr>
              <a:t>	VN:1.10	</a:t>
            </a:r>
            <a:r>
              <a:rPr lang="en-US" sz="920" dirty="0" err="1">
                <a:latin typeface="Courier"/>
                <a:ea typeface="Courier"/>
                <a:cs typeface="Courier"/>
                <a:sym typeface="Courier"/>
              </a:rPr>
              <a:t>CL:samtools</a:t>
            </a:r>
            <a:r>
              <a:rPr lang="en-US" sz="920" dirty="0">
                <a:latin typeface="Courier"/>
                <a:ea typeface="Courier"/>
                <a:cs typeface="Courier"/>
                <a:sym typeface="Courier"/>
              </a:rPr>
              <a:t> view -H HG00097.bam</a:t>
            </a:r>
          </a:p>
          <a:p>
            <a:pPr marL="0" indent="0" defTabSz="420623">
              <a:buFont typeface="Arial"/>
              <a:buNone/>
              <a:defRPr sz="1800"/>
            </a:pPr>
            <a:endParaRPr lang="en-US" sz="1472" dirty="0">
              <a:solidFill>
                <a:srgbClr val="0000FF"/>
              </a:solidFill>
            </a:endParaRPr>
          </a:p>
          <a:p>
            <a:pPr marL="0" indent="0" defTabSz="420623">
              <a:spcBef>
                <a:spcPts val="300"/>
              </a:spcBef>
              <a:buFont typeface="Arial"/>
              <a:buNone/>
              <a:defRPr sz="1800"/>
            </a:pPr>
            <a:r>
              <a:rPr lang="en-US" sz="1472" dirty="0">
                <a:solidFill>
                  <a:srgbClr val="0000FF"/>
                </a:solidFill>
              </a:rPr>
              <a:t>ALIGNMENT SECTION</a:t>
            </a:r>
          </a:p>
          <a:p>
            <a:pPr marL="0" indent="0" defTabSz="420623">
              <a:spcBef>
                <a:spcPts val="300"/>
              </a:spcBef>
              <a:buFont typeface="Arial"/>
              <a:buNone/>
              <a:defRPr sz="1800"/>
            </a:pPr>
            <a:endParaRPr lang="en-US" sz="1472" dirty="0">
              <a:solidFill>
                <a:srgbClr val="0000FF"/>
              </a:solidFill>
            </a:endParaRPr>
          </a:p>
          <a:p>
            <a:pPr marL="0" indent="0" defTabSz="420623">
              <a:buNone/>
              <a:defRPr sz="1800"/>
            </a:pPr>
            <a:r>
              <a:rPr lang="en-US" sz="800" dirty="0">
                <a:latin typeface="Courier"/>
                <a:ea typeface="Courier"/>
                <a:cs typeface="Courier"/>
                <a:sym typeface="Courier"/>
              </a:rPr>
              <a:t>Read_001	99	2	3843448	0	101M	=	3843625	278	TTTGGTTCCATATGAACTTT		0F&lt;BFB&lt;FFFBFBFFFBFBB	</a:t>
            </a:r>
          </a:p>
          <a:p>
            <a:pPr marL="0" indent="0" defTabSz="420623">
              <a:buNone/>
              <a:defRPr sz="1800"/>
            </a:pPr>
            <a:r>
              <a:rPr lang="en-US" sz="800" dirty="0">
                <a:latin typeface="Courier"/>
                <a:ea typeface="Courier"/>
                <a:cs typeface="Courier"/>
                <a:sym typeface="Courier"/>
              </a:rPr>
              <a:t>Read_001	147	2	3843625	0	101M	=	3843448	-278	TTATTTCATTGAGCAGTGGT		FBBI7IIFIB&lt;BBBB&lt;BBFF	</a:t>
            </a:r>
          </a:p>
          <a:p>
            <a:pPr marL="0" indent="0" defTabSz="420623">
              <a:buNone/>
              <a:defRPr sz="1800"/>
            </a:pPr>
            <a:r>
              <a:rPr lang="en-US" sz="800" dirty="0">
                <a:latin typeface="Courier"/>
                <a:ea typeface="Courier"/>
                <a:cs typeface="Courier"/>
                <a:sym typeface="Courier"/>
              </a:rPr>
              <a:t>Read_002	163	2	4210055	0	101M	=	4210377	423	TGGTACCAAAACAGAGATAT		0IIFBFFFIIIFFIFFFBBF	</a:t>
            </a:r>
          </a:p>
          <a:p>
            <a:pPr marL="0" indent="0" defTabSz="420623">
              <a:buNone/>
              <a:defRPr sz="1800"/>
            </a:pPr>
            <a:r>
              <a:rPr lang="en-US" sz="800" dirty="0">
                <a:latin typeface="Courier"/>
                <a:ea typeface="Courier"/>
                <a:cs typeface="Courier"/>
                <a:sym typeface="Courier"/>
              </a:rPr>
              <a:t>Read_003	99	2	4210066	0	101M	=	4210317	352	CAGAGATATAGATCAATGGA 	0IIFFFIFFFIFIFIIIIIF</a:t>
            </a:r>
          </a:p>
        </p:txBody>
      </p:sp>
      <p:sp>
        <p:nvSpPr>
          <p:cNvPr id="8" name="Shape 343"/>
          <p:cNvSpPr/>
          <p:nvPr/>
        </p:nvSpPr>
        <p:spPr>
          <a:xfrm>
            <a:off x="530780" y="5636441"/>
            <a:ext cx="2480049" cy="923330"/>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lvl="0"/>
            <a:r>
              <a:rPr lang="sv-SE" dirty="0"/>
              <a:t>Read </a:t>
            </a:r>
            <a:r>
              <a:rPr dirty="0" err="1"/>
              <a:t>nam</a:t>
            </a:r>
            <a:r>
              <a:rPr lang="sv-SE" dirty="0"/>
              <a:t>e</a:t>
            </a:r>
          </a:p>
          <a:p>
            <a:pPr lvl="0"/>
            <a:r>
              <a:rPr lang="sv-SE" dirty="0"/>
              <a:t>(</a:t>
            </a:r>
            <a:r>
              <a:rPr lang="sv-SE" dirty="0" err="1"/>
              <a:t>usually</a:t>
            </a:r>
            <a:r>
              <a:rPr lang="sv-SE" dirty="0"/>
              <a:t> </a:t>
            </a:r>
            <a:r>
              <a:rPr lang="sv-SE" dirty="0" err="1"/>
              <a:t>more</a:t>
            </a:r>
            <a:r>
              <a:rPr lang="sv-SE" dirty="0"/>
              <a:t> </a:t>
            </a:r>
            <a:r>
              <a:rPr lang="sv-SE" dirty="0" err="1"/>
              <a:t>complicated</a:t>
            </a:r>
            <a:r>
              <a:rPr lang="sv-SE" dirty="0"/>
              <a:t>)</a:t>
            </a:r>
          </a:p>
        </p:txBody>
      </p:sp>
      <p:sp>
        <p:nvSpPr>
          <p:cNvPr id="12" name="TextBox 11"/>
          <p:cNvSpPr txBox="1"/>
          <p:nvPr/>
        </p:nvSpPr>
        <p:spPr>
          <a:xfrm>
            <a:off x="2203882" y="4914483"/>
            <a:ext cx="1531902" cy="369332"/>
          </a:xfrm>
          <a:prstGeom prst="rect">
            <a:avLst/>
          </a:prstGeom>
          <a:noFill/>
        </p:spPr>
        <p:txBody>
          <a:bodyPr wrap="none" rtlCol="0">
            <a:spAutoFit/>
          </a:bodyPr>
          <a:lstStyle/>
          <a:p>
            <a:r>
              <a:rPr lang="en-US" dirty="0"/>
              <a:t>Start position</a:t>
            </a:r>
          </a:p>
        </p:txBody>
      </p:sp>
      <p:sp>
        <p:nvSpPr>
          <p:cNvPr id="13" name="TextBox 12"/>
          <p:cNvSpPr txBox="1"/>
          <p:nvPr/>
        </p:nvSpPr>
        <p:spPr>
          <a:xfrm>
            <a:off x="5852446" y="5219700"/>
            <a:ext cx="1224314" cy="369332"/>
          </a:xfrm>
          <a:prstGeom prst="rect">
            <a:avLst/>
          </a:prstGeom>
          <a:noFill/>
        </p:spPr>
        <p:txBody>
          <a:bodyPr wrap="none" rtlCol="0">
            <a:spAutoFit/>
          </a:bodyPr>
          <a:lstStyle/>
          <a:p>
            <a:r>
              <a:rPr lang="en-US" dirty="0"/>
              <a:t>Sequence</a:t>
            </a:r>
          </a:p>
        </p:txBody>
      </p:sp>
      <p:sp>
        <p:nvSpPr>
          <p:cNvPr id="14" name="TextBox 13"/>
          <p:cNvSpPr txBox="1"/>
          <p:nvPr/>
        </p:nvSpPr>
        <p:spPr>
          <a:xfrm>
            <a:off x="7129808" y="4946649"/>
            <a:ext cx="903087" cy="369332"/>
          </a:xfrm>
          <a:prstGeom prst="rect">
            <a:avLst/>
          </a:prstGeom>
          <a:noFill/>
        </p:spPr>
        <p:txBody>
          <a:bodyPr wrap="none" rtlCol="0">
            <a:spAutoFit/>
          </a:bodyPr>
          <a:lstStyle/>
          <a:p>
            <a:r>
              <a:rPr lang="en-US" dirty="0"/>
              <a:t>Quality</a:t>
            </a:r>
          </a:p>
        </p:txBody>
      </p:sp>
      <p:sp>
        <p:nvSpPr>
          <p:cNvPr id="15" name="Shape 348"/>
          <p:cNvSpPr/>
          <p:nvPr/>
        </p:nvSpPr>
        <p:spPr>
          <a:xfrm flipH="1" flipV="1">
            <a:off x="7475135" y="4258691"/>
            <a:ext cx="4546" cy="68795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17" name="Shape 344">
            <a:extLst>
              <a:ext uri="{FF2B5EF4-FFF2-40B4-BE49-F238E27FC236}">
                <a16:creationId xmlns:a16="http://schemas.microsoft.com/office/drawing/2014/main" id="{8D9973B2-EFEF-6249-9C36-AE181285E2C3}"/>
              </a:ext>
            </a:extLst>
          </p:cNvPr>
          <p:cNvSpPr/>
          <p:nvPr/>
        </p:nvSpPr>
        <p:spPr>
          <a:xfrm flipH="1" flipV="1">
            <a:off x="800513" y="4239982"/>
            <a:ext cx="11667" cy="1396459"/>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18" name="Shape 345">
            <a:extLst>
              <a:ext uri="{FF2B5EF4-FFF2-40B4-BE49-F238E27FC236}">
                <a16:creationId xmlns:a16="http://schemas.microsoft.com/office/drawing/2014/main" id="{9355CD45-050E-2C41-952B-897F2ADEC58A}"/>
              </a:ext>
            </a:extLst>
          </p:cNvPr>
          <p:cNvSpPr/>
          <p:nvPr/>
        </p:nvSpPr>
        <p:spPr>
          <a:xfrm flipH="1" flipV="1">
            <a:off x="2429327" y="4227186"/>
            <a:ext cx="2104" cy="63988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2" name="textruta 1">
            <a:extLst>
              <a:ext uri="{FF2B5EF4-FFF2-40B4-BE49-F238E27FC236}">
                <a16:creationId xmlns:a16="http://schemas.microsoft.com/office/drawing/2014/main" id="{A15945D7-B4DF-D740-81E4-680D44391D91}"/>
              </a:ext>
            </a:extLst>
          </p:cNvPr>
          <p:cNvSpPr txBox="1"/>
          <p:nvPr/>
        </p:nvSpPr>
        <p:spPr>
          <a:xfrm>
            <a:off x="1562715" y="5267109"/>
            <a:ext cx="3281668" cy="369332"/>
          </a:xfrm>
          <a:prstGeom prst="rect">
            <a:avLst/>
          </a:prstGeom>
          <a:noFill/>
        </p:spPr>
        <p:txBody>
          <a:bodyPr wrap="none" rtlCol="0">
            <a:spAutoFit/>
          </a:bodyPr>
          <a:lstStyle/>
          <a:p>
            <a:r>
              <a:rPr lang="en-GB" dirty="0"/>
              <a:t>Reference sequence name</a:t>
            </a:r>
          </a:p>
        </p:txBody>
      </p:sp>
      <p:sp>
        <p:nvSpPr>
          <p:cNvPr id="19" name="Shape 344">
            <a:extLst>
              <a:ext uri="{FF2B5EF4-FFF2-40B4-BE49-F238E27FC236}">
                <a16:creationId xmlns:a16="http://schemas.microsoft.com/office/drawing/2014/main" id="{80359C1A-33CE-4841-B76D-AF99868858FE}"/>
              </a:ext>
            </a:extLst>
          </p:cNvPr>
          <p:cNvSpPr/>
          <p:nvPr/>
        </p:nvSpPr>
        <p:spPr>
          <a:xfrm flipH="1" flipV="1">
            <a:off x="1820243" y="4239982"/>
            <a:ext cx="1588" cy="97971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20" name="Shape 344">
            <a:extLst>
              <a:ext uri="{FF2B5EF4-FFF2-40B4-BE49-F238E27FC236}">
                <a16:creationId xmlns:a16="http://schemas.microsoft.com/office/drawing/2014/main" id="{33E0DA68-43C9-9E4B-99FC-E267B9D36B63}"/>
              </a:ext>
            </a:extLst>
          </p:cNvPr>
          <p:cNvSpPr/>
          <p:nvPr/>
        </p:nvSpPr>
        <p:spPr>
          <a:xfrm flipH="1" flipV="1">
            <a:off x="6119193" y="4258691"/>
            <a:ext cx="1588" cy="97971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Tree>
    <p:extLst>
      <p:ext uri="{BB962C8B-B14F-4D97-AF65-F5344CB8AC3E}">
        <p14:creationId xmlns:p14="http://schemas.microsoft.com/office/powerpoint/2010/main" val="2147451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1954" y="2768931"/>
            <a:ext cx="6421743" cy="1248035"/>
          </a:xfrm>
        </p:spPr>
        <p:txBody>
          <a:bodyPr>
            <a:noAutofit/>
          </a:bodyPr>
          <a:lstStyle/>
          <a:p>
            <a:pPr marL="0" indent="0">
              <a:buNone/>
            </a:pPr>
            <a:r>
              <a:rPr lang="en-US" sz="3200" dirty="0"/>
              <a:t>Bam file is a binary representation of the Sam file</a:t>
            </a:r>
            <a:endParaRPr lang="en-US" sz="3200" i="1" dirty="0"/>
          </a:p>
          <a:p>
            <a:endParaRPr lang="en-US" sz="3200" dirty="0"/>
          </a:p>
        </p:txBody>
      </p:sp>
      <p:sp>
        <p:nvSpPr>
          <p:cNvPr id="3" name="Title 2"/>
          <p:cNvSpPr>
            <a:spLocks noGrp="1"/>
          </p:cNvSpPr>
          <p:nvPr>
            <p:ph type="title"/>
          </p:nvPr>
        </p:nvSpPr>
        <p:spPr/>
        <p:txBody>
          <a:bodyPr/>
          <a:lstStyle/>
          <a:p>
            <a:r>
              <a:rPr lang="en-US" dirty="0"/>
              <a:t>Convert to Bam </a:t>
            </a:r>
          </a:p>
        </p:txBody>
      </p:sp>
    </p:spTree>
    <p:extLst>
      <p:ext uri="{BB962C8B-B14F-4D97-AF65-F5344CB8AC3E}">
        <p14:creationId xmlns:p14="http://schemas.microsoft.com/office/powerpoint/2010/main" val="3658910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999" y="1576800"/>
            <a:ext cx="8637685" cy="4629229"/>
          </a:xfrm>
        </p:spPr>
        <p:txBody>
          <a:bodyPr>
            <a:normAutofit fontScale="85000" lnSpcReduction="10000"/>
          </a:bodyPr>
          <a:lstStyle/>
          <a:p>
            <a:pPr marL="0" indent="0">
              <a:buNone/>
            </a:pPr>
            <a:endParaRPr lang="en-US" dirty="0"/>
          </a:p>
          <a:p>
            <a:r>
              <a:rPr lang="en-US" dirty="0"/>
              <a:t>Link </a:t>
            </a:r>
            <a:r>
              <a:rPr lang="en-US" i="1" dirty="0"/>
              <a:t>sample id</a:t>
            </a:r>
            <a:r>
              <a:rPr lang="en-US" dirty="0"/>
              <a:t>, </a:t>
            </a:r>
            <a:r>
              <a:rPr lang="en-US" i="1" dirty="0"/>
              <a:t>library prep</a:t>
            </a:r>
            <a:r>
              <a:rPr lang="en-US" dirty="0"/>
              <a:t>, </a:t>
            </a:r>
            <a:r>
              <a:rPr lang="en-US" i="1" dirty="0" err="1"/>
              <a:t>flowcell</a:t>
            </a:r>
            <a:r>
              <a:rPr lang="en-US" dirty="0"/>
              <a:t> and </a:t>
            </a:r>
            <a:r>
              <a:rPr lang="en-US" i="1" dirty="0"/>
              <a:t>sequencing run</a:t>
            </a:r>
            <a:r>
              <a:rPr lang="en-US" dirty="0"/>
              <a:t> to the reads. </a:t>
            </a:r>
          </a:p>
          <a:p>
            <a:endParaRPr lang="en-US" dirty="0"/>
          </a:p>
          <a:p>
            <a:r>
              <a:rPr lang="en-US" dirty="0"/>
              <a:t>Good for error tracking!</a:t>
            </a:r>
          </a:p>
          <a:p>
            <a:endParaRPr lang="en-US" dirty="0"/>
          </a:p>
          <a:p>
            <a:r>
              <a:rPr lang="en-US" dirty="0"/>
              <a:t>Often needed for variant calling</a:t>
            </a:r>
          </a:p>
          <a:p>
            <a:endParaRPr lang="en-US" dirty="0"/>
          </a:p>
          <a:p>
            <a:r>
              <a:rPr lang="en-US" dirty="0"/>
              <a:t>Detailed description in tutorial or https://</a:t>
            </a:r>
            <a:r>
              <a:rPr lang="en-US" dirty="0" err="1"/>
              <a:t>gatkforums.broadinstitute.org</a:t>
            </a:r>
            <a:r>
              <a:rPr lang="en-US" dirty="0"/>
              <a:t>/</a:t>
            </a:r>
            <a:r>
              <a:rPr lang="en-US" dirty="0" err="1"/>
              <a:t>gatk</a:t>
            </a:r>
            <a:r>
              <a:rPr lang="en-US" dirty="0"/>
              <a:t>/discussion/6472/read-groups</a:t>
            </a:r>
          </a:p>
          <a:p>
            <a:endParaRPr lang="en-US" dirty="0"/>
          </a:p>
          <a:p>
            <a:pPr marL="400050" lvl="1" indent="0">
              <a:buNone/>
            </a:pPr>
            <a:r>
              <a:rPr lang="en-US" b="1" dirty="0"/>
              <a:t>RGID</a:t>
            </a:r>
            <a:r>
              <a:rPr lang="en-US" dirty="0"/>
              <a:t> = Read group identifier </a:t>
            </a:r>
            <a:r>
              <a:rPr lang="en-US" i="1" dirty="0"/>
              <a:t>usually derived from the combination of the sample id and run id</a:t>
            </a:r>
          </a:p>
          <a:p>
            <a:pPr marL="400050" lvl="1" indent="0">
              <a:buNone/>
            </a:pPr>
            <a:r>
              <a:rPr lang="en-US" b="1" dirty="0"/>
              <a:t>RGLB</a:t>
            </a:r>
            <a:r>
              <a:rPr lang="en-US" dirty="0"/>
              <a:t> = Library prep identifier</a:t>
            </a:r>
          </a:p>
          <a:p>
            <a:pPr marL="400050" lvl="1" indent="0">
              <a:buNone/>
            </a:pPr>
            <a:r>
              <a:rPr lang="en-US" b="1" dirty="0"/>
              <a:t>RGPL</a:t>
            </a:r>
            <a:r>
              <a:rPr lang="en-US" dirty="0"/>
              <a:t> = Platform (for us ILLUMINA)</a:t>
            </a:r>
          </a:p>
          <a:p>
            <a:pPr marL="400050" lvl="1" indent="0">
              <a:buNone/>
            </a:pPr>
            <a:r>
              <a:rPr lang="en-US" b="1" dirty="0"/>
              <a:t>RGPU</a:t>
            </a:r>
            <a:r>
              <a:rPr lang="en-US" dirty="0"/>
              <a:t> = Run identifier </a:t>
            </a:r>
            <a:r>
              <a:rPr lang="en-US" i="1" dirty="0"/>
              <a:t>usually barcode of </a:t>
            </a:r>
            <a:r>
              <a:rPr lang="en-US" i="1" dirty="0" err="1"/>
              <a:t>flowcell</a:t>
            </a:r>
            <a:endParaRPr lang="en-US" i="1" dirty="0"/>
          </a:p>
          <a:p>
            <a:pPr marL="400050" lvl="1" indent="0">
              <a:buNone/>
            </a:pPr>
            <a:r>
              <a:rPr lang="en-US" b="1" dirty="0"/>
              <a:t>RGSM</a:t>
            </a:r>
            <a:r>
              <a:rPr lang="en-US" dirty="0"/>
              <a:t> = Sample name</a:t>
            </a:r>
          </a:p>
          <a:p>
            <a:endParaRPr lang="en-US" i="1" dirty="0"/>
          </a:p>
          <a:p>
            <a:endParaRPr lang="en-US" dirty="0"/>
          </a:p>
        </p:txBody>
      </p:sp>
      <p:sp>
        <p:nvSpPr>
          <p:cNvPr id="3" name="Title 2"/>
          <p:cNvSpPr>
            <a:spLocks noGrp="1"/>
          </p:cNvSpPr>
          <p:nvPr>
            <p:ph type="title"/>
          </p:nvPr>
        </p:nvSpPr>
        <p:spPr/>
        <p:txBody>
          <a:bodyPr/>
          <a:lstStyle/>
          <a:p>
            <a:r>
              <a:rPr lang="en-US" dirty="0"/>
              <a:t>Read groups</a:t>
            </a:r>
          </a:p>
        </p:txBody>
      </p:sp>
    </p:spTree>
    <p:extLst>
      <p:ext uri="{BB962C8B-B14F-4D97-AF65-F5344CB8AC3E}">
        <p14:creationId xmlns:p14="http://schemas.microsoft.com/office/powerpoint/2010/main" val="610253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Indices</a:t>
            </a:r>
          </a:p>
        </p:txBody>
      </p:sp>
      <p:sp>
        <p:nvSpPr>
          <p:cNvPr id="4" name="Slide Number Placeholder 3"/>
          <p:cNvSpPr>
            <a:spLocks noGrp="1"/>
          </p:cNvSpPr>
          <p:nvPr>
            <p:ph type="sldNum" sz="quarter" idx="12"/>
          </p:nvPr>
        </p:nvSpPr>
        <p:spPr/>
        <p:txBody>
          <a:bodyPr/>
          <a:lstStyle/>
          <a:p>
            <a:fld id="{97DED537-10C4-8C40-8E87-51060FF45365}" type="slidenum">
              <a:rPr lang="sv-SE" smtClean="0"/>
              <a:pPr/>
              <a:t>27</a:t>
            </a:fld>
            <a:endParaRPr lang="sv-SE"/>
          </a:p>
        </p:txBody>
      </p:sp>
      <p:sp>
        <p:nvSpPr>
          <p:cNvPr id="5" name="Content Placeholder 2"/>
          <p:cNvSpPr>
            <a:spLocks noGrp="1"/>
          </p:cNvSpPr>
          <p:nvPr>
            <p:ph idx="1"/>
          </p:nvPr>
        </p:nvSpPr>
        <p:spPr>
          <a:xfrm>
            <a:off x="307884" y="1586619"/>
            <a:ext cx="8543861" cy="4952293"/>
          </a:xfrm>
        </p:spPr>
        <p:txBody>
          <a:bodyPr/>
          <a:lstStyle/>
          <a:p>
            <a:r>
              <a:rPr lang="en-US" dirty="0"/>
              <a:t>Most large files we work with, such as the reference genome, need an index</a:t>
            </a:r>
          </a:p>
          <a:p>
            <a:endParaRPr lang="en-US" dirty="0"/>
          </a:p>
          <a:p>
            <a:r>
              <a:rPr lang="en-US" dirty="0"/>
              <a:t>Allows efficient random access</a:t>
            </a:r>
          </a:p>
          <a:p>
            <a:endParaRPr lang="en-US" dirty="0"/>
          </a:p>
          <a:p>
            <a:r>
              <a:rPr lang="en-US" dirty="0"/>
              <a:t>Different indices for different file-types</a:t>
            </a:r>
          </a:p>
          <a:p>
            <a:endParaRPr lang="en-US" dirty="0"/>
          </a:p>
          <a:p>
            <a:r>
              <a:rPr lang="en-US" dirty="0"/>
              <a:t>Bwa index = </a:t>
            </a:r>
            <a:r>
              <a:rPr lang="en-GB" dirty="0"/>
              <a:t>Burrows-Wheeler transform of reference genome (several files)</a:t>
            </a:r>
          </a:p>
          <a:p>
            <a:endParaRPr lang="en-US" dirty="0"/>
          </a:p>
          <a:p>
            <a:r>
              <a:rPr lang="en-US" dirty="0"/>
              <a:t>Needs index: </a:t>
            </a:r>
            <a:r>
              <a:rPr lang="en-US" dirty="0" err="1"/>
              <a:t>fasta</a:t>
            </a:r>
            <a:r>
              <a:rPr lang="en-US" dirty="0"/>
              <a:t>, bam </a:t>
            </a:r>
            <a:r>
              <a:rPr lang="en-US" dirty="0" err="1"/>
              <a:t>vcf</a:t>
            </a:r>
            <a:r>
              <a:rPr lang="en-US" dirty="0"/>
              <a:t> files</a:t>
            </a:r>
          </a:p>
        </p:txBody>
      </p:sp>
    </p:spTree>
    <p:extLst>
      <p:ext uri="{BB962C8B-B14F-4D97-AF65-F5344CB8AC3E}">
        <p14:creationId xmlns:p14="http://schemas.microsoft.com/office/powerpoint/2010/main" val="17081755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C3A70640-D864-6440-AD15-51BA1097FB93}"/>
              </a:ext>
            </a:extLst>
          </p:cNvPr>
          <p:cNvSpPr>
            <a:spLocks noGrp="1"/>
          </p:cNvSpPr>
          <p:nvPr>
            <p:ph type="title"/>
          </p:nvPr>
        </p:nvSpPr>
        <p:spPr>
          <a:xfrm>
            <a:off x="250825" y="649050"/>
            <a:ext cx="6739350" cy="745200"/>
          </a:xfrm>
        </p:spPr>
        <p:txBody>
          <a:bodyPr/>
          <a:lstStyle/>
          <a:p>
            <a:r>
              <a:rPr lang="en-GB" dirty="0"/>
              <a:t>Paired-End data</a:t>
            </a:r>
          </a:p>
        </p:txBody>
      </p:sp>
      <p:pic>
        <p:nvPicPr>
          <p:cNvPr id="4" name="Bildobjekt 3">
            <a:extLst>
              <a:ext uri="{FF2B5EF4-FFF2-40B4-BE49-F238E27FC236}">
                <a16:creationId xmlns:a16="http://schemas.microsoft.com/office/drawing/2014/main" id="{2E18EB3E-7F56-D34B-9D9E-F2A7F5C7AF7B}"/>
              </a:ext>
            </a:extLst>
          </p:cNvPr>
          <p:cNvPicPr>
            <a:picLocks noChangeAspect="1"/>
          </p:cNvPicPr>
          <p:nvPr/>
        </p:nvPicPr>
        <p:blipFill>
          <a:blip r:embed="rId2"/>
          <a:stretch>
            <a:fillRect/>
          </a:stretch>
        </p:blipFill>
        <p:spPr>
          <a:xfrm>
            <a:off x="403739" y="1659808"/>
            <a:ext cx="8054461" cy="5198192"/>
          </a:xfrm>
          <a:prstGeom prst="rect">
            <a:avLst/>
          </a:prstGeom>
        </p:spPr>
      </p:pic>
    </p:spTree>
    <p:extLst>
      <p:ext uri="{BB962C8B-B14F-4D97-AF65-F5344CB8AC3E}">
        <p14:creationId xmlns:p14="http://schemas.microsoft.com/office/powerpoint/2010/main" val="21196874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Paired-end data</a:t>
            </a:r>
          </a:p>
        </p:txBody>
      </p:sp>
      <p:sp>
        <p:nvSpPr>
          <p:cNvPr id="2" name="Content Placeholder 1"/>
          <p:cNvSpPr>
            <a:spLocks noGrp="1"/>
          </p:cNvSpPr>
          <p:nvPr>
            <p:ph idx="1"/>
          </p:nvPr>
        </p:nvSpPr>
        <p:spPr/>
        <p:txBody>
          <a:bodyPr/>
          <a:lstStyle/>
          <a:p>
            <a:pPr marL="0" indent="0">
              <a:buNone/>
            </a:pPr>
            <a:r>
              <a:rPr lang="en-US" dirty="0"/>
              <a:t>The forward and reverse reads are stored in two </a:t>
            </a:r>
            <a:r>
              <a:rPr lang="en-US" dirty="0" err="1"/>
              <a:t>fastq</a:t>
            </a:r>
            <a:r>
              <a:rPr lang="en-US" dirty="0"/>
              <a:t> files.</a:t>
            </a:r>
          </a:p>
          <a:p>
            <a:pPr marL="0" indent="0">
              <a:buNone/>
            </a:pPr>
            <a:endParaRPr lang="en-US" dirty="0"/>
          </a:p>
          <a:p>
            <a:pPr marL="0" indent="0">
              <a:buNone/>
            </a:pPr>
            <a:r>
              <a:rPr lang="en-US" dirty="0"/>
              <a:t>The order of pairs and naming is identical, except the designation of forward and reverse.</a:t>
            </a:r>
          </a:p>
        </p:txBody>
      </p:sp>
      <p:sp>
        <p:nvSpPr>
          <p:cNvPr id="5" name="TextBox 4"/>
          <p:cNvSpPr txBox="1"/>
          <p:nvPr/>
        </p:nvSpPr>
        <p:spPr>
          <a:xfrm>
            <a:off x="259287" y="3886963"/>
            <a:ext cx="4369903" cy="2308324"/>
          </a:xfrm>
          <a:prstGeom prst="rect">
            <a:avLst/>
          </a:prstGeom>
          <a:noFill/>
          <a:ln>
            <a:solidFill>
              <a:schemeClr val="tx1"/>
            </a:solidFill>
          </a:ln>
        </p:spPr>
        <p:txBody>
          <a:bodyPr wrap="square" rtlCol="0">
            <a:spAutoFit/>
          </a:bodyPr>
          <a:lstStyle/>
          <a:p>
            <a:r>
              <a:rPr lang="cs-CZ" sz="1600" dirty="0">
                <a:latin typeface="Courier"/>
                <a:cs typeface="Courier"/>
              </a:rPr>
              <a:t>@HISEQ:100:C3MG8ACXX:5:1101:1160:2197 </a:t>
            </a:r>
            <a:r>
              <a:rPr lang="cs-CZ" sz="1600" dirty="0">
                <a:solidFill>
                  <a:srgbClr val="FF0000"/>
                </a:solidFill>
                <a:latin typeface="Courier"/>
                <a:cs typeface="Courier"/>
              </a:rPr>
              <a:t>1</a:t>
            </a:r>
            <a:r>
              <a:rPr lang="cs-CZ" sz="1600" dirty="0">
                <a:latin typeface="Courier"/>
                <a:cs typeface="Courier"/>
              </a:rPr>
              <a:t>:N:0:ATCACG</a:t>
            </a:r>
          </a:p>
          <a:p>
            <a:r>
              <a:rPr lang="cs-CZ" sz="1600" dirty="0">
                <a:latin typeface="Courier"/>
                <a:cs typeface="Courier"/>
              </a:rPr>
              <a:t>CAGTTGCGATGAGAGCGTTGAGAAGTATAATAGGAGTTAAACTGAGTAACAGGATAAGAAATAGTGAGATATGGAAACGTTGTGGTCTGAAAGAAGATGT</a:t>
            </a:r>
          </a:p>
          <a:p>
            <a:r>
              <a:rPr lang="cs-CZ" sz="1600" dirty="0">
                <a:latin typeface="Courier"/>
                <a:cs typeface="Courier"/>
              </a:rPr>
              <a:t>+</a:t>
            </a:r>
          </a:p>
          <a:p>
            <a:r>
              <a:rPr lang="cs-CZ" sz="1600" dirty="0">
                <a:latin typeface="Courier"/>
                <a:cs typeface="Courier"/>
              </a:rPr>
              <a:t>B@CFFFFFHHHHHGJJJJJJJJJJJFHHIIIIJJJIHGIIJJJJIJIJIJJJJIIJJJJJIIEIHHIJHGHHHHHDFFFEDDDDDCDDDCDDDDDDDCDC</a:t>
            </a:r>
          </a:p>
        </p:txBody>
      </p:sp>
      <p:sp>
        <p:nvSpPr>
          <p:cNvPr id="6" name="TextBox 5"/>
          <p:cNvSpPr txBox="1"/>
          <p:nvPr/>
        </p:nvSpPr>
        <p:spPr>
          <a:xfrm>
            <a:off x="4629190" y="3886963"/>
            <a:ext cx="4252926" cy="2308324"/>
          </a:xfrm>
          <a:prstGeom prst="rect">
            <a:avLst/>
          </a:prstGeom>
          <a:noFill/>
          <a:ln>
            <a:solidFill>
              <a:schemeClr val="tx1"/>
            </a:solidFill>
          </a:ln>
        </p:spPr>
        <p:txBody>
          <a:bodyPr wrap="square" rtlCol="0">
            <a:spAutoFit/>
          </a:bodyPr>
          <a:lstStyle/>
          <a:p>
            <a:r>
              <a:rPr lang="de-DE" sz="1600" dirty="0">
                <a:latin typeface="Courier"/>
                <a:cs typeface="Courier"/>
              </a:rPr>
              <a:t>@HISEQ:100:C3MG8ACXX:5:1101:1160:2197 </a:t>
            </a:r>
            <a:r>
              <a:rPr lang="de-DE" sz="1600" dirty="0">
                <a:solidFill>
                  <a:srgbClr val="FF0000"/>
                </a:solidFill>
                <a:latin typeface="Courier"/>
                <a:cs typeface="Courier"/>
              </a:rPr>
              <a:t>2</a:t>
            </a:r>
            <a:r>
              <a:rPr lang="de-DE" sz="1600" dirty="0">
                <a:latin typeface="Courier"/>
                <a:cs typeface="Courier"/>
              </a:rPr>
              <a:t>:N:0:ATCACG</a:t>
            </a:r>
          </a:p>
          <a:p>
            <a:r>
              <a:rPr lang="de-DE" sz="1600" dirty="0">
                <a:latin typeface="Courier"/>
                <a:cs typeface="Courier"/>
              </a:rPr>
              <a:t>CTTCGTCCACTTTCATTATTCCTTTCATACATGCTCTCCGGTTTAGGGTACTCTTGACCTGGCCTTTTTTCAAGACGTCCCTGACTTGATCTTGAAACG</a:t>
            </a:r>
          </a:p>
          <a:p>
            <a:r>
              <a:rPr lang="de-DE" sz="1600" dirty="0">
                <a:latin typeface="Courier"/>
                <a:cs typeface="Courier"/>
              </a:rPr>
              <a:t>+</a:t>
            </a:r>
          </a:p>
          <a:p>
            <a:r>
              <a:rPr lang="de-DE" sz="1600" dirty="0">
                <a:latin typeface="Courier"/>
                <a:cs typeface="Courier"/>
              </a:rPr>
              <a:t>CCCFFFFFHHHHHJJJJIJJJJJJJJJJJJJJJJJJJJJJIJIJGIJHBGHHIIIJIJJJJJJJJIJJJHFFFFFFDDDDDDDDDDDDDDDEDCCDDDD</a:t>
            </a:r>
          </a:p>
        </p:txBody>
      </p:sp>
      <p:sp>
        <p:nvSpPr>
          <p:cNvPr id="7" name="TextBox 6"/>
          <p:cNvSpPr txBox="1"/>
          <p:nvPr/>
        </p:nvSpPr>
        <p:spPr>
          <a:xfrm>
            <a:off x="259287" y="3444107"/>
            <a:ext cx="1917036" cy="369332"/>
          </a:xfrm>
          <a:prstGeom prst="rect">
            <a:avLst/>
          </a:prstGeom>
          <a:noFill/>
        </p:spPr>
        <p:txBody>
          <a:bodyPr wrap="none" rtlCol="0">
            <a:spAutoFit/>
          </a:bodyPr>
          <a:lstStyle/>
          <a:p>
            <a:r>
              <a:rPr lang="en-US" dirty="0"/>
              <a:t>ID_</a:t>
            </a:r>
            <a:r>
              <a:rPr lang="en-US" dirty="0">
                <a:solidFill>
                  <a:srgbClr val="FF0000"/>
                </a:solidFill>
              </a:rPr>
              <a:t>R1</a:t>
            </a:r>
            <a:r>
              <a:rPr lang="en-US" dirty="0"/>
              <a:t>_001.fastq</a:t>
            </a:r>
          </a:p>
        </p:txBody>
      </p:sp>
      <p:sp>
        <p:nvSpPr>
          <p:cNvPr id="8" name="TextBox 7"/>
          <p:cNvSpPr txBox="1"/>
          <p:nvPr/>
        </p:nvSpPr>
        <p:spPr>
          <a:xfrm>
            <a:off x="4629190" y="3444107"/>
            <a:ext cx="1917036" cy="369332"/>
          </a:xfrm>
          <a:prstGeom prst="rect">
            <a:avLst/>
          </a:prstGeom>
          <a:noFill/>
        </p:spPr>
        <p:txBody>
          <a:bodyPr wrap="none" rtlCol="0">
            <a:spAutoFit/>
          </a:bodyPr>
          <a:lstStyle/>
          <a:p>
            <a:r>
              <a:rPr lang="en-US" dirty="0"/>
              <a:t>ID_</a:t>
            </a:r>
            <a:r>
              <a:rPr lang="en-US" dirty="0">
                <a:solidFill>
                  <a:srgbClr val="FF0000"/>
                </a:solidFill>
              </a:rPr>
              <a:t>R2</a:t>
            </a:r>
            <a:r>
              <a:rPr lang="en-US" dirty="0"/>
              <a:t>_001.fastq</a:t>
            </a:r>
          </a:p>
        </p:txBody>
      </p:sp>
    </p:spTree>
    <p:extLst>
      <p:ext uri="{BB962C8B-B14F-4D97-AF65-F5344CB8AC3E}">
        <p14:creationId xmlns:p14="http://schemas.microsoft.com/office/powerpoint/2010/main" val="1421061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E7F55622-D798-DF42-BBED-ADE80DAF9B40}"/>
              </a:ext>
            </a:extLst>
          </p:cNvPr>
          <p:cNvSpPr>
            <a:spLocks noGrp="1"/>
          </p:cNvSpPr>
          <p:nvPr>
            <p:ph type="title"/>
          </p:nvPr>
        </p:nvSpPr>
        <p:spPr>
          <a:xfrm>
            <a:off x="187779" y="227702"/>
            <a:ext cx="2432957" cy="745200"/>
          </a:xfrm>
        </p:spPr>
        <p:txBody>
          <a:bodyPr/>
          <a:lstStyle/>
          <a:p>
            <a:r>
              <a:rPr lang="sv-SE" sz="3200" dirty="0" err="1"/>
              <a:t>Illu</a:t>
            </a:r>
            <a:r>
              <a:rPr lang="sv-SE" sz="2800" dirty="0" err="1"/>
              <a:t>mina</a:t>
            </a:r>
            <a:r>
              <a:rPr lang="sv-SE" sz="2800" dirty="0"/>
              <a:t> </a:t>
            </a:r>
            <a:r>
              <a:rPr lang="sv-SE" sz="2800" dirty="0" err="1"/>
              <a:t>Sequencing</a:t>
            </a:r>
            <a:br>
              <a:rPr lang="sv-SE" dirty="0"/>
            </a:br>
            <a:br>
              <a:rPr lang="en-GB" dirty="0"/>
            </a:br>
            <a:endParaRPr lang="en-GB" dirty="0"/>
          </a:p>
        </p:txBody>
      </p:sp>
      <p:pic>
        <p:nvPicPr>
          <p:cNvPr id="2049" name="Picture 1" descr="page5image3175213440">
            <a:extLst>
              <a:ext uri="{FF2B5EF4-FFF2-40B4-BE49-F238E27FC236}">
                <a16:creationId xmlns:a16="http://schemas.microsoft.com/office/drawing/2014/main" id="{3791A042-DA83-D94B-8083-E04FC93E16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7441" y="227702"/>
            <a:ext cx="5702482" cy="6050634"/>
          </a:xfrm>
          <a:prstGeom prst="rect">
            <a:avLst/>
          </a:prstGeom>
          <a:noFill/>
          <a:extLst>
            <a:ext uri="{909E8E84-426E-40DD-AFC4-6F175D3DCCD1}">
              <a14:hiddenFill xmlns:a14="http://schemas.microsoft.com/office/drawing/2010/main">
                <a:solidFill>
                  <a:srgbClr val="FFFFFF"/>
                </a:solidFill>
              </a14:hiddenFill>
            </a:ext>
          </a:extLst>
        </p:spPr>
      </p:pic>
      <p:sp>
        <p:nvSpPr>
          <p:cNvPr id="7" name="textruta 6">
            <a:extLst>
              <a:ext uri="{FF2B5EF4-FFF2-40B4-BE49-F238E27FC236}">
                <a16:creationId xmlns:a16="http://schemas.microsoft.com/office/drawing/2014/main" id="{9C809B9B-1F16-0B41-8EA2-1123F0C933B9}"/>
              </a:ext>
            </a:extLst>
          </p:cNvPr>
          <p:cNvSpPr txBox="1"/>
          <p:nvPr/>
        </p:nvSpPr>
        <p:spPr>
          <a:xfrm>
            <a:off x="473529" y="3314700"/>
            <a:ext cx="184731" cy="369332"/>
          </a:xfrm>
          <a:prstGeom prst="rect">
            <a:avLst/>
          </a:prstGeom>
          <a:noFill/>
        </p:spPr>
        <p:txBody>
          <a:bodyPr wrap="none" rtlCol="0">
            <a:spAutoFit/>
          </a:bodyPr>
          <a:lstStyle/>
          <a:p>
            <a:endParaRPr lang="en-GB" dirty="0"/>
          </a:p>
        </p:txBody>
      </p:sp>
      <p:sp>
        <p:nvSpPr>
          <p:cNvPr id="9" name="Content Placeholder 1">
            <a:extLst>
              <a:ext uri="{FF2B5EF4-FFF2-40B4-BE49-F238E27FC236}">
                <a16:creationId xmlns:a16="http://schemas.microsoft.com/office/drawing/2014/main" id="{BEB4278D-E556-1640-A5B7-8A1F8C11832C}"/>
              </a:ext>
            </a:extLst>
          </p:cNvPr>
          <p:cNvSpPr>
            <a:spLocks noGrp="1"/>
          </p:cNvSpPr>
          <p:nvPr>
            <p:ph idx="1"/>
          </p:nvPr>
        </p:nvSpPr>
        <p:spPr>
          <a:xfrm>
            <a:off x="2887441" y="6392826"/>
            <a:ext cx="6991941" cy="1429447"/>
          </a:xfrm>
        </p:spPr>
        <p:txBody>
          <a:bodyPr>
            <a:normAutofit/>
          </a:bodyPr>
          <a:lstStyle/>
          <a:p>
            <a:pPr marL="0" indent="0">
              <a:buNone/>
            </a:pPr>
            <a:r>
              <a:rPr lang="en-US" sz="1600" dirty="0">
                <a:hlinkClick r:id="rId4"/>
              </a:rPr>
              <a:t>https://www.youtube.com/watch?v=fCd6B5HRaZ8</a:t>
            </a:r>
            <a:endParaRPr lang="en-US" sz="1600" dirty="0"/>
          </a:p>
          <a:p>
            <a:pPr marL="0" indent="0">
              <a:buNone/>
            </a:pPr>
            <a:endParaRPr lang="en-US" sz="1600" dirty="0"/>
          </a:p>
        </p:txBody>
      </p:sp>
    </p:spTree>
    <p:extLst>
      <p:ext uri="{BB962C8B-B14F-4D97-AF65-F5344CB8AC3E}">
        <p14:creationId xmlns:p14="http://schemas.microsoft.com/office/powerpoint/2010/main" val="1316968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a:xfrm>
            <a:off x="224506" y="354810"/>
            <a:ext cx="8091900" cy="745200"/>
          </a:xfrm>
        </p:spPr>
        <p:txBody>
          <a:bodyPr/>
          <a:lstStyle/>
          <a:p>
            <a:r>
              <a:rPr lang="en-GB" sz="3600" b="0" dirty="0"/>
              <a:t>Basic variant calling in one sample</a:t>
            </a:r>
          </a:p>
        </p:txBody>
      </p:sp>
      <p:sp>
        <p:nvSpPr>
          <p:cNvPr id="5" name="TextBox 1">
            <a:extLst>
              <a:ext uri="{FF2B5EF4-FFF2-40B4-BE49-F238E27FC236}">
                <a16:creationId xmlns:a16="http://schemas.microsoft.com/office/drawing/2014/main" id="{D1DA30B9-3D97-4740-92F4-0BF227732986}"/>
              </a:ext>
            </a:extLst>
          </p:cNvPr>
          <p:cNvSpPr txBox="1"/>
          <p:nvPr/>
        </p:nvSpPr>
        <p:spPr>
          <a:xfrm>
            <a:off x="6389692" y="1922489"/>
            <a:ext cx="1336236"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6389692" y="3968447"/>
            <a:ext cx="1168521"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6092670" y="1803842"/>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6092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6092670" y="5754416"/>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6389692" y="5882022"/>
            <a:ext cx="1114758"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extLst>
              <p:ext uri="{D42A27DB-BD31-4B8C-83A1-F6EECF244321}">
                <p14:modId xmlns:p14="http://schemas.microsoft.com/office/powerpoint/2010/main" val="2425896743"/>
              </p:ext>
            </p:extLst>
          </p:nvPr>
        </p:nvGraphicFramePr>
        <p:xfrm>
          <a:off x="2072341"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45047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52000" y="1777097"/>
                <a:ext cx="8640000" cy="4629229"/>
              </a:xfrm>
            </p:spPr>
            <p:txBody>
              <a:bodyPr>
                <a:normAutofit fontScale="92500" lnSpcReduction="20000"/>
              </a:bodyPr>
              <a:lstStyle/>
              <a:p>
                <a:pPr marL="0" lvl="1" indent="0" algn="ctr">
                  <a:buNone/>
                </a:pPr>
                <a:r>
                  <a:rPr lang="en-US" dirty="0">
                    <a:solidFill>
                      <a:schemeClr val="accent1"/>
                    </a:solidFill>
                    <a:cs typeface="Courier"/>
                  </a:rPr>
                  <a:t>Reference:		...GTGCGTAGACTGCTAGATCGAAGA...</a:t>
                </a:r>
              </a:p>
              <a:p>
                <a:pPr marL="0" lvl="1" indent="0" algn="ctr">
                  <a:buNone/>
                </a:pPr>
                <a:r>
                  <a:rPr lang="en-US" dirty="0">
                    <a:cs typeface="Courier"/>
                  </a:rPr>
                  <a:t>Sample:		...GTGCGTAGACTG</a:t>
                </a:r>
                <a:r>
                  <a:rPr lang="en-US" dirty="0">
                    <a:solidFill>
                      <a:srgbClr val="FF0000"/>
                    </a:solidFill>
                    <a:cs typeface="Courier"/>
                  </a:rPr>
                  <a:t>A</a:t>
                </a:r>
                <a:r>
                  <a:rPr lang="en-US" dirty="0">
                    <a:cs typeface="Courier"/>
                  </a:rPr>
                  <a:t>TAGATCGAAGA...</a:t>
                </a:r>
              </a:p>
              <a:p>
                <a:pPr marL="400050" lvl="2"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...GTGCGTAGACTGCTAGATCGAAGA...</a:t>
                </a:r>
              </a:p>
              <a:p>
                <a:pPr marL="0" lvl="1" indent="0" algn="ctr">
                  <a:buNone/>
                </a:pPr>
                <a:r>
                  <a:rPr lang="en-US" dirty="0">
                    <a:cs typeface="Courier"/>
                  </a:rPr>
                  <a:t>				 ...GTGCGTAGACTGCTAGATCGAAGA...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...GTGCGTAGACTGCTAGATCGAAGA...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...GTGCGTAGACTGCTAGATCGAAGA...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endParaRPr lang="en-US" dirty="0">
                  <a:cs typeface="Courier"/>
                </a:endParaRPr>
              </a:p>
              <a:p>
                <a:pPr marL="0" lvl="1" indent="0" algn="ctr">
                  <a:buNone/>
                </a:pPr>
                <a:endParaRPr lang="en-US" dirty="0">
                  <a:cs typeface="Courier"/>
                </a:endParaRPr>
              </a:p>
              <a:p>
                <a:pPr marL="0" lvl="1" indent="0" algn="ctr">
                  <a:buNone/>
                </a:pPr>
                <a14:m>
                  <m:oMathPara xmlns:m="http://schemas.openxmlformats.org/officeDocument/2006/math">
                    <m:oMathParaPr>
                      <m:jc m:val="centerGroup"/>
                    </m:oMathParaPr>
                    <m:oMath xmlns:m="http://schemas.openxmlformats.org/officeDocument/2006/math">
                      <m:r>
                        <a:rPr lang="sv-SE" i="1" dirty="0" smtClean="0">
                          <a:latin typeface="Cambria Math" panose="02040503050406030204" pitchFamily="18" charset="0"/>
                        </a:rPr>
                        <m:t>𝐴𝑙𝑙𝑒𝑙𝑖𝑐</m:t>
                      </m:r>
                      <m:r>
                        <a:rPr lang="sv-SE" i="1" dirty="0" smtClean="0">
                          <a:latin typeface="Cambria Math" panose="02040503050406030204" pitchFamily="18" charset="0"/>
                        </a:rPr>
                        <m:t> </m:t>
                      </m:r>
                      <m:r>
                        <a:rPr lang="sv-SE" i="1" dirty="0" smtClean="0">
                          <a:latin typeface="Cambria Math" panose="02040503050406030204" pitchFamily="18" charset="0"/>
                        </a:rPr>
                        <m:t>𝑑𝑒𝑝𝑡h𝑠</m:t>
                      </m:r>
                      <m:r>
                        <a:rPr lang="sv-SE" i="1" dirty="0" smtClean="0">
                          <a:latin typeface="Cambria Math" panose="02040503050406030204" pitchFamily="18" charset="0"/>
                        </a:rPr>
                        <m:t>:</m:t>
                      </m:r>
                    </m:oMath>
                  </m:oMathPara>
                </a14:m>
                <a:endParaRPr lang="sv-SE" i="1" dirty="0">
                  <a:latin typeface="Cambria Math" panose="02040503050406030204" pitchFamily="18" charset="0"/>
                </a:endParaRPr>
              </a:p>
              <a:p>
                <a:pPr marL="0" lvl="1" indent="0" algn="ctr">
                  <a:buNone/>
                </a:pPr>
                <a14:m>
                  <m:oMathPara xmlns:m="http://schemas.openxmlformats.org/officeDocument/2006/math">
                    <m:oMathParaPr>
                      <m:jc m:val="centerGroup"/>
                    </m:oMathParaPr>
                    <m:oMath xmlns:m="http://schemas.openxmlformats.org/officeDocument/2006/math">
                      <m:r>
                        <a:rPr lang="sv-SE" i="1" dirty="0">
                          <a:latin typeface="Cambria Math" panose="02040503050406030204" pitchFamily="18" charset="0"/>
                        </a:rPr>
                        <m:t>#</m:t>
                      </m:r>
                      <m:r>
                        <a:rPr lang="sv-SE" i="1" dirty="0">
                          <a:latin typeface="Cambria Math" panose="02040503050406030204" pitchFamily="18" charset="0"/>
                        </a:rPr>
                        <m:t>𝑟𝑒𝑓𝑒𝑟𝑒𝑐𝑒</m:t>
                      </m:r>
                      <m:r>
                        <a:rPr lang="sv-SE" i="1" dirty="0">
                          <a:latin typeface="Cambria Math" panose="02040503050406030204" pitchFamily="18" charset="0"/>
                        </a:rPr>
                        <m:t> </m:t>
                      </m:r>
                      <m:r>
                        <a:rPr lang="sv-SE" i="1" dirty="0">
                          <a:latin typeface="Cambria Math" panose="02040503050406030204" pitchFamily="18" charset="0"/>
                        </a:rPr>
                        <m:t>𝑎𝑙𝑙𝑒𝑙𝑠</m:t>
                      </m:r>
                      <m:r>
                        <a:rPr lang="en-US" i="1" dirty="0">
                          <a:latin typeface="Cambria Math" charset="0"/>
                        </a:rPr>
                        <m:t> </m:t>
                      </m:r>
                      <m:r>
                        <a:rPr lang="en-US" i="1" dirty="0">
                          <a:latin typeface="Cambria Math" charset="0"/>
                        </a:rPr>
                        <m:t>𝑖𝑛</m:t>
                      </m:r>
                      <m:r>
                        <a:rPr lang="en-US" i="1" dirty="0">
                          <a:latin typeface="Cambria Math" charset="0"/>
                        </a:rPr>
                        <m:t> </m:t>
                      </m:r>
                      <m:r>
                        <a:rPr lang="en-US" i="1" dirty="0">
                          <a:latin typeface="Cambria Math" charset="0"/>
                        </a:rPr>
                        <m:t>𝑎</m:t>
                      </m:r>
                      <m:r>
                        <a:rPr lang="en-US" i="1" dirty="0">
                          <a:latin typeface="Cambria Math" charset="0"/>
                        </a:rPr>
                        <m:t> </m:t>
                      </m:r>
                      <m:r>
                        <a:rPr lang="en-US" i="1" dirty="0">
                          <a:latin typeface="Cambria Math" charset="0"/>
                        </a:rPr>
                        <m:t>𝑝𝑜𝑠𝑖𝑡𝑖𝑜𝑛</m:t>
                      </m:r>
                      <m:r>
                        <a:rPr lang="sv-SE" i="1" dirty="0">
                          <a:latin typeface="Cambria Math" panose="02040503050406030204" pitchFamily="18" charset="0"/>
                        </a:rPr>
                        <m:t> </m:t>
                      </m:r>
                    </m:oMath>
                  </m:oMathPara>
                </a14:m>
                <a:endParaRPr lang="sv-SE" i="1" dirty="0">
                  <a:latin typeface="Cambria Math" panose="02040503050406030204" pitchFamily="18" charset="0"/>
                </a:endParaRPr>
              </a:p>
              <a:p>
                <a:pPr marL="0" lvl="1" indent="0" algn="ctr">
                  <a:buNone/>
                </a:pPr>
                <a14:m>
                  <m:oMathPara xmlns:m="http://schemas.openxmlformats.org/officeDocument/2006/math">
                    <m:oMathParaPr>
                      <m:jc m:val="centerGroup"/>
                    </m:oMathParaPr>
                    <m:oMath xmlns:m="http://schemas.openxmlformats.org/officeDocument/2006/math">
                      <m:r>
                        <a:rPr lang="en-US" i="1" dirty="0">
                          <a:latin typeface="Cambria Math" charset="0"/>
                        </a:rPr>
                        <m:t>#</m:t>
                      </m:r>
                      <m:r>
                        <a:rPr lang="sv-SE" i="1" dirty="0">
                          <a:latin typeface="Cambria Math" panose="02040503050406030204" pitchFamily="18" charset="0"/>
                        </a:rPr>
                        <m:t>𝑎𝑙𝑡𝑒𝑟𝑛𝑎𝑡𝑖𝑣𝑒</m:t>
                      </m:r>
                      <m:r>
                        <a:rPr lang="sv-SE" i="1" dirty="0">
                          <a:latin typeface="Cambria Math" panose="02040503050406030204" pitchFamily="18" charset="0"/>
                        </a:rPr>
                        <m:t> </m:t>
                      </m:r>
                      <m:r>
                        <a:rPr lang="sv-SE" i="1" dirty="0">
                          <a:latin typeface="Cambria Math" panose="02040503050406030204" pitchFamily="18" charset="0"/>
                        </a:rPr>
                        <m:t>𝑎𝑙𝑙𝑒𝑙𝑠</m:t>
                      </m:r>
                      <m:r>
                        <a:rPr lang="en-US" i="1" dirty="0">
                          <a:latin typeface="Cambria Math" charset="0"/>
                        </a:rPr>
                        <m:t> </m:t>
                      </m:r>
                      <m:r>
                        <a:rPr lang="en-US" i="1" dirty="0">
                          <a:latin typeface="Cambria Math" charset="0"/>
                        </a:rPr>
                        <m:t>𝑖𝑛</m:t>
                      </m:r>
                      <m:r>
                        <a:rPr lang="en-US" i="1" dirty="0">
                          <a:latin typeface="Cambria Math" charset="0"/>
                        </a:rPr>
                        <m:t> </m:t>
                      </m:r>
                      <m:r>
                        <a:rPr lang="en-US" i="1" dirty="0">
                          <a:latin typeface="Cambria Math" charset="0"/>
                        </a:rPr>
                        <m:t>𝑎</m:t>
                      </m:r>
                      <m:r>
                        <a:rPr lang="en-US" i="1" dirty="0">
                          <a:latin typeface="Cambria Math" charset="0"/>
                        </a:rPr>
                        <m:t> </m:t>
                      </m:r>
                      <m:r>
                        <a:rPr lang="en-US" i="1" dirty="0">
                          <a:latin typeface="Cambria Math" charset="0"/>
                        </a:rPr>
                        <m:t>𝑝𝑜𝑠𝑖𝑡𝑖𝑜𝑛</m:t>
                      </m:r>
                    </m:oMath>
                  </m:oMathPara>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52000" y="1777097"/>
                <a:ext cx="8640000" cy="4629229"/>
              </a:xfrm>
              <a:blipFill>
                <a:blip r:embed="rId3"/>
                <a:stretch>
                  <a:fillRect t="-3014" b="-1370"/>
                </a:stretch>
              </a:blipFill>
            </p:spPr>
            <p:txBody>
              <a:bodyPr/>
              <a:lstStyle/>
              <a:p>
                <a:r>
                  <a:rPr lang="en-GB">
                    <a:noFill/>
                  </a:rPr>
                  <a:t> </a:t>
                </a:r>
              </a:p>
            </p:txBody>
          </p:sp>
        </mc:Fallback>
      </mc:AlternateContent>
      <p:sp>
        <p:nvSpPr>
          <p:cNvPr id="3" name="Title 2"/>
          <p:cNvSpPr>
            <a:spLocks noGrp="1"/>
          </p:cNvSpPr>
          <p:nvPr>
            <p:ph type="title"/>
          </p:nvPr>
        </p:nvSpPr>
        <p:spPr>
          <a:xfrm>
            <a:off x="530780" y="451674"/>
            <a:ext cx="7698819" cy="745200"/>
          </a:xfrm>
        </p:spPr>
        <p:txBody>
          <a:bodyPr/>
          <a:lstStyle/>
          <a:p>
            <a:r>
              <a:rPr lang="en-US" dirty="0"/>
              <a:t>Detecting variants in  reads</a:t>
            </a:r>
          </a:p>
        </p:txBody>
      </p:sp>
    </p:spTree>
    <p:extLst>
      <p:ext uri="{BB962C8B-B14F-4D97-AF65-F5344CB8AC3E}">
        <p14:creationId xmlns:p14="http://schemas.microsoft.com/office/powerpoint/2010/main" val="22170434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173623" y="0"/>
            <a:ext cx="6242400" cy="745200"/>
          </a:xfrm>
        </p:spPr>
        <p:txBody>
          <a:bodyPr/>
          <a:lstStyle/>
          <a:p>
            <a:r>
              <a:rPr lang="en-US" dirty="0"/>
              <a:t>Variant Calling</a:t>
            </a:r>
            <a:br>
              <a:rPr lang="en-US" dirty="0"/>
            </a:br>
            <a:r>
              <a:rPr lang="en-US" dirty="0" err="1"/>
              <a:t>HaplotypeCaller</a:t>
            </a:r>
            <a:endParaRPr lang="en-US" dirty="0"/>
          </a:p>
        </p:txBody>
      </p:sp>
      <p:pic>
        <p:nvPicPr>
          <p:cNvPr id="4" name="Picture 3"/>
          <p:cNvPicPr>
            <a:picLocks noChangeAspect="1"/>
          </p:cNvPicPr>
          <p:nvPr/>
        </p:nvPicPr>
        <p:blipFill rotWithShape="1">
          <a:blip r:embed="rId3"/>
          <a:srcRect t="8891"/>
          <a:stretch/>
        </p:blipFill>
        <p:spPr>
          <a:xfrm>
            <a:off x="307128" y="1554790"/>
            <a:ext cx="8529745" cy="5303210"/>
          </a:xfrm>
          <a:prstGeom prst="rect">
            <a:avLst/>
          </a:prstGeom>
        </p:spPr>
      </p:pic>
    </p:spTree>
    <p:extLst>
      <p:ext uri="{BB962C8B-B14F-4D97-AF65-F5344CB8AC3E}">
        <p14:creationId xmlns:p14="http://schemas.microsoft.com/office/powerpoint/2010/main" val="8360267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CDB2A95-F617-4F4D-8C99-1BDD3723D7DE}"/>
              </a:ext>
            </a:extLst>
          </p:cNvPr>
          <p:cNvSpPr>
            <a:spLocks noGrp="1"/>
          </p:cNvSpPr>
          <p:nvPr>
            <p:ph type="title"/>
          </p:nvPr>
        </p:nvSpPr>
        <p:spPr/>
        <p:txBody>
          <a:bodyPr/>
          <a:lstStyle/>
          <a:p>
            <a:r>
              <a:rPr lang="en-GB" sz="3600" dirty="0"/>
              <a:t>Variant Call Format (VCF)</a:t>
            </a:r>
          </a:p>
        </p:txBody>
      </p:sp>
      <p:pic>
        <p:nvPicPr>
          <p:cNvPr id="7" name="Bildobjekt 6">
            <a:extLst>
              <a:ext uri="{FF2B5EF4-FFF2-40B4-BE49-F238E27FC236}">
                <a16:creationId xmlns:a16="http://schemas.microsoft.com/office/drawing/2014/main" id="{82474C98-31DB-C94C-BD41-96165AB86E9B}"/>
              </a:ext>
            </a:extLst>
          </p:cNvPr>
          <p:cNvPicPr>
            <a:picLocks noChangeAspect="1"/>
          </p:cNvPicPr>
          <p:nvPr/>
        </p:nvPicPr>
        <p:blipFill rotWithShape="1">
          <a:blip r:embed="rId2"/>
          <a:srcRect t="20944"/>
          <a:stretch/>
        </p:blipFill>
        <p:spPr>
          <a:xfrm>
            <a:off x="2354886" y="1713052"/>
            <a:ext cx="4960315" cy="4618780"/>
          </a:xfrm>
          <a:prstGeom prst="rect">
            <a:avLst/>
          </a:prstGeom>
        </p:spPr>
      </p:pic>
    </p:spTree>
    <p:extLst>
      <p:ext uri="{BB962C8B-B14F-4D97-AF65-F5344CB8AC3E}">
        <p14:creationId xmlns:p14="http://schemas.microsoft.com/office/powerpoint/2010/main" val="38675266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sz="3600" dirty="0"/>
              <a:t>Variant Call Format (VCF)</a:t>
            </a:r>
            <a:endParaRPr lang="en-US" sz="3600" dirty="0"/>
          </a:p>
        </p:txBody>
      </p:sp>
      <p:sp>
        <p:nvSpPr>
          <p:cNvPr id="9" name="Rektangel 8">
            <a:extLst>
              <a:ext uri="{FF2B5EF4-FFF2-40B4-BE49-F238E27FC236}">
                <a16:creationId xmlns:a16="http://schemas.microsoft.com/office/drawing/2014/main" id="{03B4F73D-5B88-A148-87C4-E1AB089BCAFD}"/>
              </a:ext>
            </a:extLst>
          </p:cNvPr>
          <p:cNvSpPr/>
          <p:nvPr/>
        </p:nvSpPr>
        <p:spPr>
          <a:xfrm>
            <a:off x="535259" y="1715764"/>
            <a:ext cx="8892000" cy="3477875"/>
          </a:xfrm>
          <a:prstGeom prst="rect">
            <a:avLst/>
          </a:prstGeom>
        </p:spPr>
        <p:txBody>
          <a:bodyPr wrap="square">
            <a:spAutoFit/>
          </a:bodyPr>
          <a:lstStyle/>
          <a:p>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fileformat</a:t>
            </a:r>
            <a:r>
              <a:rPr lang="en-GB" sz="1000" dirty="0">
                <a:latin typeface="Courier New" panose="02070309020205020404" pitchFamily="49" charset="0"/>
                <a:cs typeface="Courier New" panose="02070309020205020404" pitchFamily="49" charset="0"/>
              </a:rPr>
              <a:t>=VCFv4.3</a:t>
            </a:r>
          </a:p>
          <a:p>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fileDate</a:t>
            </a:r>
            <a:r>
              <a:rPr lang="en-GB" sz="1000" dirty="0">
                <a:latin typeface="Courier New" panose="02070309020205020404" pitchFamily="49" charset="0"/>
                <a:cs typeface="Courier New" panose="02070309020205020404" pitchFamily="49" charset="0"/>
              </a:rPr>
              <a:t>=20090805</a:t>
            </a:r>
          </a:p>
          <a:p>
            <a:r>
              <a:rPr lang="en-GB" sz="1000" dirty="0">
                <a:latin typeface="Courier New" panose="02070309020205020404" pitchFamily="49" charset="0"/>
                <a:cs typeface="Courier New" panose="02070309020205020404" pitchFamily="49" charset="0"/>
              </a:rPr>
              <a:t>##source=myImputationProgramV3.1</a:t>
            </a:r>
          </a:p>
          <a:p>
            <a:r>
              <a:rPr lang="en-GB" sz="1000" dirty="0">
                <a:latin typeface="Courier New" panose="02070309020205020404" pitchFamily="49" charset="0"/>
                <a:cs typeface="Courier New" panose="02070309020205020404" pitchFamily="49" charset="0"/>
              </a:rPr>
              <a:t>##reference=file:///</a:t>
            </a:r>
            <a:r>
              <a:rPr lang="en-GB" sz="1000" dirty="0" err="1">
                <a:latin typeface="Courier New" panose="02070309020205020404" pitchFamily="49" charset="0"/>
                <a:cs typeface="Courier New" panose="02070309020205020404" pitchFamily="49" charset="0"/>
              </a:rPr>
              <a:t>seq</a:t>
            </a:r>
            <a:r>
              <a:rPr lang="en-GB" sz="1000" dirty="0">
                <a:latin typeface="Courier New" panose="02070309020205020404" pitchFamily="49" charset="0"/>
                <a:cs typeface="Courier New" panose="02070309020205020404" pitchFamily="49" charset="0"/>
              </a:rPr>
              <a:t>/references/1000GenomesPilot-NCBI36.fasta</a:t>
            </a:r>
          </a:p>
          <a:p>
            <a:r>
              <a:rPr lang="en-GB" sz="1000" dirty="0">
                <a:latin typeface="Courier New" panose="02070309020205020404" pitchFamily="49" charset="0"/>
                <a:cs typeface="Courier New" panose="02070309020205020404" pitchFamily="49" charset="0"/>
              </a:rPr>
              <a:t>##contig=&lt;ID=20,length=62435964,assembly=B36,md5=f126cdf8a6e0c7f379d618ff66beb2da,species="Homo sapiens”... ##phasing=partial</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NS,Number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="Number of Samples With Data"&gt;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DP,Number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="Total Depth"&gt;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AF,Number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A,Type</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Float,Description</a:t>
            </a:r>
            <a:r>
              <a:rPr lang="en-GB" sz="1000" dirty="0">
                <a:latin typeface="Courier New" panose="02070309020205020404" pitchFamily="49" charset="0"/>
                <a:cs typeface="Courier New" panose="02070309020205020404" pitchFamily="49" charset="0"/>
              </a:rPr>
              <a:t>="Allele Frequency"&gt;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AA,Number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String,Description</a:t>
            </a:r>
            <a:r>
              <a:rPr lang="en-GB" sz="1000" dirty="0">
                <a:latin typeface="Courier New" panose="02070309020205020404" pitchFamily="49" charset="0"/>
                <a:cs typeface="Courier New" panose="02070309020205020404" pitchFamily="49" charset="0"/>
              </a:rPr>
              <a:t>="Ancestral Allele"&gt;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DB,Number</a:t>
            </a:r>
            <a:r>
              <a:rPr lang="en-GB" sz="1000" dirty="0">
                <a:latin typeface="Courier New" panose="02070309020205020404" pitchFamily="49" charset="0"/>
                <a:cs typeface="Courier New" panose="02070309020205020404" pitchFamily="49" charset="0"/>
              </a:rPr>
              <a:t>=0,Type=</a:t>
            </a:r>
            <a:r>
              <a:rPr lang="en-GB" sz="1000" dirty="0" err="1">
                <a:latin typeface="Courier New" panose="02070309020205020404" pitchFamily="49" charset="0"/>
                <a:cs typeface="Courier New" panose="02070309020205020404" pitchFamily="49" charset="0"/>
              </a:rPr>
              <a:t>Flag,Description</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dbSNP</a:t>
            </a:r>
            <a:r>
              <a:rPr lang="en-GB" sz="1000" dirty="0">
                <a:latin typeface="Courier New" panose="02070309020205020404" pitchFamily="49" charset="0"/>
                <a:cs typeface="Courier New" panose="02070309020205020404" pitchFamily="49" charset="0"/>
              </a:rPr>
              <a:t> membership, build 129"&gt;</a:t>
            </a:r>
          </a:p>
          <a:p>
            <a:r>
              <a:rPr lang="en-GB" sz="1000" dirty="0">
                <a:latin typeface="Courier New" panose="02070309020205020404" pitchFamily="49" charset="0"/>
                <a:cs typeface="Courier New" panose="02070309020205020404" pitchFamily="49" charset="0"/>
              </a:rPr>
              <a:t>##INFO=&lt;ID=H2,Number=0,Type=</a:t>
            </a:r>
            <a:r>
              <a:rPr lang="en-GB" sz="1000" dirty="0" err="1">
                <a:latin typeface="Courier New" panose="02070309020205020404" pitchFamily="49" charset="0"/>
                <a:cs typeface="Courier New" panose="02070309020205020404" pitchFamily="49" charset="0"/>
              </a:rPr>
              <a:t>Flag,Description</a:t>
            </a:r>
            <a:r>
              <a:rPr lang="en-GB" sz="1000" dirty="0">
                <a:latin typeface="Courier New" panose="02070309020205020404" pitchFamily="49" charset="0"/>
                <a:cs typeface="Courier New" panose="02070309020205020404" pitchFamily="49" charset="0"/>
              </a:rPr>
              <a:t>="HapMap2 membership"&gt;</a:t>
            </a:r>
          </a:p>
          <a:p>
            <a:r>
              <a:rPr lang="en-GB" sz="1000" dirty="0">
                <a:latin typeface="Courier New" panose="02070309020205020404" pitchFamily="49" charset="0"/>
                <a:cs typeface="Courier New" panose="02070309020205020404" pitchFamily="49" charset="0"/>
              </a:rPr>
              <a:t>##FILTER=&lt;ID=q10,Description="Quality below 10"&gt;</a:t>
            </a:r>
          </a:p>
          <a:p>
            <a:r>
              <a:rPr lang="en-GB" sz="1000" dirty="0">
                <a:latin typeface="Courier New" panose="02070309020205020404" pitchFamily="49" charset="0"/>
                <a:cs typeface="Courier New" panose="02070309020205020404" pitchFamily="49" charset="0"/>
              </a:rPr>
              <a:t>##FILTER=&lt;ID=s50,Description="Less than 50% of samples have data"&gt;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GT,Number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String,Description</a:t>
            </a:r>
            <a:r>
              <a:rPr lang="en-GB" sz="1000" dirty="0">
                <a:latin typeface="Courier New" panose="02070309020205020404" pitchFamily="49" charset="0"/>
                <a:cs typeface="Courier New" panose="02070309020205020404" pitchFamily="49" charset="0"/>
              </a:rPr>
              <a:t>="Genotype"&gt;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GQ,Number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="Genotype Quality"&gt;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DP,Number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="Read Depth"&gt;</a:t>
            </a:r>
          </a:p>
          <a:p>
            <a:r>
              <a:rPr lang="en-GB" sz="1000" dirty="0">
                <a:latin typeface="Courier New" panose="02070309020205020404" pitchFamily="49" charset="0"/>
                <a:cs typeface="Courier New" panose="02070309020205020404" pitchFamily="49" charset="0"/>
              </a:rPr>
              <a:t>#CHROM POS     ID        REF ALT    QUAL FILTER INFO	             	FORMAT    NA00001   NA00002   NA00003</a:t>
            </a:r>
          </a:p>
          <a:p>
            <a:pPr marL="228600" indent="-228600">
              <a:buAutoNum type="arabicPlain" startAt="20"/>
            </a:pPr>
            <a:r>
              <a:rPr lang="en-GB" sz="1000" dirty="0">
                <a:latin typeface="Courier New" panose="02070309020205020404" pitchFamily="49" charset="0"/>
                <a:cs typeface="Courier New" panose="02070309020205020404" pitchFamily="49" charset="0"/>
              </a:rPr>
              <a:t>    14370   rs6054257 G   A      29   PASS   NS=3;DP=14;AF=0.5;DB;H2 GT:GQ:DP  0|0:48:1  1|0:48:8  1|1:43:5</a:t>
            </a:r>
          </a:p>
          <a:p>
            <a:r>
              <a:rPr lang="en-GB" sz="1000" dirty="0">
                <a:latin typeface="Courier New" panose="02070309020205020404" pitchFamily="49" charset="0"/>
                <a:cs typeface="Courier New" panose="02070309020205020404" pitchFamily="49" charset="0"/>
              </a:rPr>
              <a:t>20     17330   .         T   A      3    q10    NS=3;DP=11;AF=0.017     GT:GQ:DP  0|0:49:3  0|1:3:5   0|0:41:3</a:t>
            </a:r>
          </a:p>
          <a:p>
            <a:r>
              <a:rPr lang="en-GB" sz="1000" dirty="0">
                <a:latin typeface="Courier New" panose="02070309020205020404" pitchFamily="49" charset="0"/>
                <a:cs typeface="Courier New" panose="02070309020205020404" pitchFamily="49" charset="0"/>
              </a:rPr>
              <a:t>20     1230237 .         T   .      47   PASS   NS=3;DP=13;AA=T         GT:GQ:DP  0|0:54:7  0|0:48:4  0|0:61:2</a:t>
            </a:r>
          </a:p>
          <a:p>
            <a:r>
              <a:rPr lang="en-GB" sz="1000" dirty="0">
                <a:latin typeface="Courier New" panose="02070309020205020404" pitchFamily="49" charset="0"/>
                <a:cs typeface="Courier New" panose="02070309020205020404" pitchFamily="49" charset="0"/>
              </a:rPr>
              <a:t>20     1234567 microsat1 GTC G,GTCT 50   PASS   NS=3;DP=9;AA=G          GT:GQ:DP  0|1:35:4  0|2:17:2  1|1:40:3</a:t>
            </a:r>
          </a:p>
        </p:txBody>
      </p:sp>
      <p:sp>
        <p:nvSpPr>
          <p:cNvPr id="2" name="Rektangel 1">
            <a:extLst>
              <a:ext uri="{FF2B5EF4-FFF2-40B4-BE49-F238E27FC236}">
                <a16:creationId xmlns:a16="http://schemas.microsoft.com/office/drawing/2014/main" id="{B396C136-9FA6-6F41-BCD7-30116FC23721}"/>
              </a:ext>
            </a:extLst>
          </p:cNvPr>
          <p:cNvSpPr/>
          <p:nvPr/>
        </p:nvSpPr>
        <p:spPr>
          <a:xfrm>
            <a:off x="7538225" y="4014439"/>
            <a:ext cx="1694985" cy="143850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5112628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2" y="1778305"/>
            <a:ext cx="6749618" cy="1216403"/>
          </a:xfrm>
        </p:spPr>
        <p:txBody>
          <a:bodyPr/>
          <a:lstStyle/>
          <a:p>
            <a:pPr algn="l"/>
            <a:r>
              <a:rPr lang="en-GB" dirty="0"/>
              <a:t>Variant calling in cohort</a:t>
            </a:r>
          </a:p>
        </p:txBody>
      </p:sp>
      <p:sp>
        <p:nvSpPr>
          <p:cNvPr id="3" name="Platshållare för innehåll 2">
            <a:extLst>
              <a:ext uri="{FF2B5EF4-FFF2-40B4-BE49-F238E27FC236}">
                <a16:creationId xmlns:a16="http://schemas.microsoft.com/office/drawing/2014/main" id="{1EC751E7-C7A1-E143-9968-BB5A62C33A09}"/>
              </a:ext>
            </a:extLst>
          </p:cNvPr>
          <p:cNvSpPr>
            <a:spLocks noGrp="1"/>
          </p:cNvSpPr>
          <p:nvPr>
            <p:ph idx="1"/>
          </p:nvPr>
        </p:nvSpPr>
        <p:spPr/>
        <p:txBody>
          <a:bodyPr/>
          <a:lstStyle/>
          <a:p>
            <a:pPr marL="0" indent="0">
              <a:buNone/>
            </a:pPr>
            <a:endParaRPr lang="en-GB" dirty="0"/>
          </a:p>
        </p:txBody>
      </p:sp>
    </p:spTree>
    <p:extLst>
      <p:ext uri="{BB962C8B-B14F-4D97-AF65-F5344CB8AC3E}">
        <p14:creationId xmlns:p14="http://schemas.microsoft.com/office/powerpoint/2010/main" val="12667423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367990" y="429278"/>
            <a:ext cx="9144000" cy="745200"/>
          </a:xfrm>
        </p:spPr>
        <p:txBody>
          <a:bodyPr/>
          <a:lstStyle/>
          <a:p>
            <a:r>
              <a:rPr lang="en-US" sz="2800" dirty="0"/>
              <a:t>GVCF Files are valid VCFs with extra information</a:t>
            </a:r>
          </a:p>
        </p:txBody>
      </p:sp>
      <p:pic>
        <p:nvPicPr>
          <p:cNvPr id="8" name="Bildobjekt 7">
            <a:extLst>
              <a:ext uri="{FF2B5EF4-FFF2-40B4-BE49-F238E27FC236}">
                <a16:creationId xmlns:a16="http://schemas.microsoft.com/office/drawing/2014/main" id="{1189A490-21B1-9340-926E-DD5C344DA892}"/>
              </a:ext>
            </a:extLst>
          </p:cNvPr>
          <p:cNvPicPr>
            <a:picLocks noChangeAspect="1"/>
          </p:cNvPicPr>
          <p:nvPr/>
        </p:nvPicPr>
        <p:blipFill rotWithShape="1">
          <a:blip r:embed="rId3"/>
          <a:srcRect r="29481"/>
          <a:stretch/>
        </p:blipFill>
        <p:spPr>
          <a:xfrm>
            <a:off x="861775" y="1450149"/>
            <a:ext cx="4609514" cy="5153851"/>
          </a:xfrm>
          <a:prstGeom prst="rect">
            <a:avLst/>
          </a:prstGeom>
        </p:spPr>
      </p:pic>
      <p:sp>
        <p:nvSpPr>
          <p:cNvPr id="2" name="textruta 1">
            <a:extLst>
              <a:ext uri="{FF2B5EF4-FFF2-40B4-BE49-F238E27FC236}">
                <a16:creationId xmlns:a16="http://schemas.microsoft.com/office/drawing/2014/main" id="{B026110A-EB9E-1F47-B641-836A32FD3B59}"/>
              </a:ext>
            </a:extLst>
          </p:cNvPr>
          <p:cNvSpPr txBox="1"/>
          <p:nvPr/>
        </p:nvSpPr>
        <p:spPr>
          <a:xfrm>
            <a:off x="3801532" y="1591733"/>
            <a:ext cx="1669757" cy="246221"/>
          </a:xfrm>
          <a:prstGeom prst="rect">
            <a:avLst/>
          </a:prstGeom>
          <a:solidFill>
            <a:srgbClr val="66679B"/>
          </a:solidFill>
        </p:spPr>
        <p:txBody>
          <a:bodyPr wrap="square" rtlCol="0">
            <a:spAutoFit/>
          </a:bodyPr>
          <a:lstStyle/>
          <a:p>
            <a:pPr algn="ctr"/>
            <a:r>
              <a:rPr lang="en-GB" sz="1000" b="1" dirty="0" err="1">
                <a:solidFill>
                  <a:schemeClr val="bg1"/>
                </a:solidFill>
                <a:latin typeface="Helvetica" pitchFamily="2" charset="0"/>
                <a:cs typeface="Arial" panose="020B0604020202020204" pitchFamily="34" charset="0"/>
              </a:rPr>
              <a:t>HaplotypeCaller</a:t>
            </a:r>
            <a:r>
              <a:rPr lang="en-GB" sz="1000" b="1" dirty="0">
                <a:solidFill>
                  <a:schemeClr val="bg1"/>
                </a:solidFill>
                <a:latin typeface="Helvetica" pitchFamily="2" charset="0"/>
                <a:cs typeface="Arial" panose="020B0604020202020204" pitchFamily="34" charset="0"/>
              </a:rPr>
              <a:t> GVCF</a:t>
            </a:r>
          </a:p>
        </p:txBody>
      </p:sp>
      <p:sp>
        <p:nvSpPr>
          <p:cNvPr id="5" name="textruta 4">
            <a:extLst>
              <a:ext uri="{FF2B5EF4-FFF2-40B4-BE49-F238E27FC236}">
                <a16:creationId xmlns:a16="http://schemas.microsoft.com/office/drawing/2014/main" id="{B3480F01-F7BC-C140-AD8D-6E6AE516FCB1}"/>
              </a:ext>
            </a:extLst>
          </p:cNvPr>
          <p:cNvSpPr txBox="1"/>
          <p:nvPr/>
        </p:nvSpPr>
        <p:spPr>
          <a:xfrm>
            <a:off x="5985936" y="1938867"/>
            <a:ext cx="2904066" cy="3539430"/>
          </a:xfrm>
          <a:prstGeom prst="rect">
            <a:avLst/>
          </a:prstGeom>
          <a:noFill/>
        </p:spPr>
        <p:txBody>
          <a:bodyPr wrap="square" rtlCol="0">
            <a:spAutoFit/>
          </a:bodyPr>
          <a:lstStyle/>
          <a:p>
            <a:pPr marL="285750" indent="-285750">
              <a:buFont typeface="Arial" panose="020B0604020202020204" pitchFamily="34" charset="0"/>
              <a:buChar char="•"/>
            </a:pPr>
            <a:r>
              <a:rPr lang="sv-SE" sz="1600" dirty="0"/>
              <a:t>GVCF has </a:t>
            </a:r>
            <a:r>
              <a:rPr lang="sv-SE" sz="1600" dirty="0" err="1"/>
              <a:t>records</a:t>
            </a:r>
            <a:r>
              <a:rPr lang="sv-SE" sz="1600" dirty="0"/>
              <a:t> for all sites, </a:t>
            </a:r>
            <a:r>
              <a:rPr lang="sv-SE" sz="1600" dirty="0" err="1"/>
              <a:t>whether</a:t>
            </a:r>
            <a:r>
              <a:rPr lang="sv-SE" sz="1600" dirty="0"/>
              <a:t> </a:t>
            </a:r>
            <a:r>
              <a:rPr lang="sv-SE" sz="1600" dirty="0" err="1"/>
              <a:t>there</a:t>
            </a:r>
            <a:r>
              <a:rPr lang="sv-SE" sz="1600" dirty="0"/>
              <a:t> is a variant call </a:t>
            </a:r>
            <a:r>
              <a:rPr lang="sv-SE" sz="1600" dirty="0" err="1"/>
              <a:t>there</a:t>
            </a:r>
            <a:r>
              <a:rPr lang="sv-SE" sz="1600" dirty="0"/>
              <a:t> or not. </a:t>
            </a:r>
          </a:p>
          <a:p>
            <a:pPr marL="285750" indent="-285750">
              <a:buFont typeface="Arial" panose="020B0604020202020204" pitchFamily="34" charset="0"/>
              <a:buChar char="•"/>
            </a:pPr>
            <a:endParaRPr lang="sv-SE" sz="1600" dirty="0"/>
          </a:p>
          <a:p>
            <a:pPr marL="285750" indent="-285750">
              <a:buFont typeface="Arial" panose="020B0604020202020204" pitchFamily="34" charset="0"/>
              <a:buChar char="•"/>
            </a:pPr>
            <a:r>
              <a:rPr lang="sv-SE" sz="1600" dirty="0"/>
              <a:t>The </a:t>
            </a:r>
            <a:r>
              <a:rPr lang="sv-SE" sz="1600" dirty="0" err="1"/>
              <a:t>records</a:t>
            </a:r>
            <a:r>
              <a:rPr lang="sv-SE" sz="1600" dirty="0"/>
              <a:t> </a:t>
            </a:r>
            <a:r>
              <a:rPr lang="sv-SE" sz="1600" dirty="0" err="1"/>
              <a:t>include</a:t>
            </a:r>
            <a:r>
              <a:rPr lang="sv-SE" sz="1600" dirty="0"/>
              <a:t> an </a:t>
            </a:r>
            <a:r>
              <a:rPr lang="sv-SE" sz="1600" dirty="0" err="1"/>
              <a:t>accurate</a:t>
            </a:r>
            <a:r>
              <a:rPr lang="sv-SE" sz="1600" dirty="0"/>
              <a:t> </a:t>
            </a:r>
            <a:r>
              <a:rPr lang="sv-SE" sz="1600" dirty="0" err="1"/>
              <a:t>estimation</a:t>
            </a:r>
            <a:r>
              <a:rPr lang="sv-SE" sz="1600" dirty="0"/>
              <a:t> </a:t>
            </a:r>
            <a:r>
              <a:rPr lang="sv-SE" sz="1600" dirty="0" err="1"/>
              <a:t>of</a:t>
            </a:r>
            <a:r>
              <a:rPr lang="sv-SE" sz="1600" dirty="0"/>
              <a:t> </a:t>
            </a:r>
            <a:r>
              <a:rPr lang="sv-SE" sz="1600" dirty="0" err="1"/>
              <a:t>how</a:t>
            </a:r>
            <a:r>
              <a:rPr lang="sv-SE" sz="1600" dirty="0"/>
              <a:t> </a:t>
            </a:r>
            <a:r>
              <a:rPr lang="sv-SE" sz="1600" dirty="0" err="1"/>
              <a:t>confident</a:t>
            </a:r>
            <a:r>
              <a:rPr lang="sv-SE" sz="1600" dirty="0"/>
              <a:t> </a:t>
            </a:r>
            <a:r>
              <a:rPr lang="sv-SE" sz="1600" dirty="0" err="1"/>
              <a:t>we</a:t>
            </a:r>
            <a:r>
              <a:rPr lang="sv-SE" sz="1600" dirty="0"/>
              <a:t> </a:t>
            </a:r>
            <a:r>
              <a:rPr lang="sv-SE" sz="1600" dirty="0" err="1"/>
              <a:t>are</a:t>
            </a:r>
            <a:r>
              <a:rPr lang="sv-SE" sz="1600" dirty="0"/>
              <a:t> in the determination </a:t>
            </a:r>
            <a:r>
              <a:rPr lang="sv-SE" sz="1600" dirty="0" err="1"/>
              <a:t>that</a:t>
            </a:r>
            <a:r>
              <a:rPr lang="sv-SE" sz="1600" dirty="0"/>
              <a:t> the sites </a:t>
            </a:r>
            <a:r>
              <a:rPr lang="sv-SE" sz="1600" dirty="0" err="1"/>
              <a:t>are</a:t>
            </a:r>
            <a:r>
              <a:rPr lang="sv-SE" sz="1600" dirty="0"/>
              <a:t> </a:t>
            </a:r>
            <a:r>
              <a:rPr lang="sv-SE" sz="1600" dirty="0" err="1"/>
              <a:t>homozygous-reference</a:t>
            </a:r>
            <a:r>
              <a:rPr lang="sv-SE" sz="1600" dirty="0"/>
              <a:t> or not. </a:t>
            </a:r>
          </a:p>
          <a:p>
            <a:pPr marL="285750" indent="-285750">
              <a:buFont typeface="Arial" panose="020B0604020202020204" pitchFamily="34" charset="0"/>
              <a:buChar char="•"/>
            </a:pPr>
            <a:endParaRPr lang="sv-SE" sz="1600" dirty="0"/>
          </a:p>
          <a:p>
            <a:pPr marL="285750" indent="-285750">
              <a:buFont typeface="Arial" panose="020B0604020202020204" pitchFamily="34" charset="0"/>
              <a:buChar char="•"/>
            </a:pPr>
            <a:r>
              <a:rPr lang="sv-SE" sz="1600" dirty="0" err="1"/>
              <a:t>Adjacent</a:t>
            </a:r>
            <a:r>
              <a:rPr lang="sv-SE" sz="1600" dirty="0"/>
              <a:t> non-variant sites </a:t>
            </a:r>
            <a:r>
              <a:rPr lang="sv-SE" sz="1600" dirty="0" err="1"/>
              <a:t>merged</a:t>
            </a:r>
            <a:r>
              <a:rPr lang="sv-SE" sz="1600" dirty="0"/>
              <a:t> </a:t>
            </a:r>
            <a:r>
              <a:rPr lang="sv-SE" sz="1600" dirty="0" err="1"/>
              <a:t>into</a:t>
            </a:r>
            <a:r>
              <a:rPr lang="sv-SE" sz="1600" dirty="0"/>
              <a:t> blocks</a:t>
            </a:r>
            <a:endParaRPr lang="en-GB" sz="1600" dirty="0"/>
          </a:p>
        </p:txBody>
      </p:sp>
    </p:spTree>
    <p:extLst>
      <p:ext uri="{BB962C8B-B14F-4D97-AF65-F5344CB8AC3E}">
        <p14:creationId xmlns:p14="http://schemas.microsoft.com/office/powerpoint/2010/main" val="22401081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918ADA8-9E99-6640-9BB3-96C1FD29AF7B}"/>
              </a:ext>
            </a:extLst>
          </p:cNvPr>
          <p:cNvSpPr>
            <a:spLocks noGrp="1"/>
          </p:cNvSpPr>
          <p:nvPr>
            <p:ph type="title"/>
          </p:nvPr>
        </p:nvSpPr>
        <p:spPr>
          <a:xfrm>
            <a:off x="307885" y="686786"/>
            <a:ext cx="8543861" cy="635149"/>
          </a:xfrm>
        </p:spPr>
        <p:txBody>
          <a:bodyPr/>
          <a:lstStyle/>
          <a:p>
            <a:r>
              <a:rPr lang="en-GB" sz="3200" dirty="0"/>
              <a:t>Basic variant calling in cohort</a:t>
            </a:r>
          </a:p>
        </p:txBody>
      </p:sp>
      <p:sp>
        <p:nvSpPr>
          <p:cNvPr id="4" name="Platshållare för bildnummer 3">
            <a:extLst>
              <a:ext uri="{FF2B5EF4-FFF2-40B4-BE49-F238E27FC236}">
                <a16:creationId xmlns:a16="http://schemas.microsoft.com/office/drawing/2014/main" id="{AFE6C19F-1C78-FD49-9E38-80E994DC31DE}"/>
              </a:ext>
            </a:extLst>
          </p:cNvPr>
          <p:cNvSpPr>
            <a:spLocks noGrp="1"/>
          </p:cNvSpPr>
          <p:nvPr>
            <p:ph type="sldNum" sz="quarter" idx="12"/>
          </p:nvPr>
        </p:nvSpPr>
        <p:spPr/>
        <p:txBody>
          <a:bodyPr/>
          <a:lstStyle/>
          <a:p>
            <a:fld id="{97DED537-10C4-8C40-8E87-51060FF45365}" type="slidenum">
              <a:rPr lang="sv-SE" smtClean="0"/>
              <a:pPr/>
              <a:t>37</a:t>
            </a:fld>
            <a:endParaRPr lang="sv-SE"/>
          </a:p>
        </p:txBody>
      </p:sp>
      <p:pic>
        <p:nvPicPr>
          <p:cNvPr id="6" name="Bildobjekt 5">
            <a:extLst>
              <a:ext uri="{FF2B5EF4-FFF2-40B4-BE49-F238E27FC236}">
                <a16:creationId xmlns:a16="http://schemas.microsoft.com/office/drawing/2014/main" id="{39C54BB0-992B-E84C-A1DF-C2245B84AC94}"/>
              </a:ext>
            </a:extLst>
          </p:cNvPr>
          <p:cNvPicPr>
            <a:picLocks noChangeAspect="1"/>
          </p:cNvPicPr>
          <p:nvPr/>
        </p:nvPicPr>
        <p:blipFill>
          <a:blip r:embed="rId2"/>
          <a:stretch>
            <a:fillRect/>
          </a:stretch>
        </p:blipFill>
        <p:spPr>
          <a:xfrm>
            <a:off x="1694984" y="1576578"/>
            <a:ext cx="5396952" cy="5144897"/>
          </a:xfrm>
          <a:prstGeom prst="rect">
            <a:avLst/>
          </a:prstGeom>
        </p:spPr>
      </p:pic>
    </p:spTree>
    <p:extLst>
      <p:ext uri="{BB962C8B-B14F-4D97-AF65-F5344CB8AC3E}">
        <p14:creationId xmlns:p14="http://schemas.microsoft.com/office/powerpoint/2010/main" val="15916640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sz="3600" dirty="0"/>
              <a:t>Variant Call Format (VCF)</a:t>
            </a:r>
            <a:endParaRPr lang="en-US" sz="3600" dirty="0"/>
          </a:p>
        </p:txBody>
      </p:sp>
      <p:sp>
        <p:nvSpPr>
          <p:cNvPr id="9" name="Rektangel 8">
            <a:extLst>
              <a:ext uri="{FF2B5EF4-FFF2-40B4-BE49-F238E27FC236}">
                <a16:creationId xmlns:a16="http://schemas.microsoft.com/office/drawing/2014/main" id="{03B4F73D-5B88-A148-87C4-E1AB089BCAFD}"/>
              </a:ext>
            </a:extLst>
          </p:cNvPr>
          <p:cNvSpPr/>
          <p:nvPr/>
        </p:nvSpPr>
        <p:spPr>
          <a:xfrm>
            <a:off x="535259" y="1715764"/>
            <a:ext cx="8892000" cy="3477875"/>
          </a:xfrm>
          <a:prstGeom prst="rect">
            <a:avLst/>
          </a:prstGeom>
        </p:spPr>
        <p:txBody>
          <a:bodyPr wrap="square">
            <a:spAutoFit/>
          </a:bodyPr>
          <a:lstStyle/>
          <a:p>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fileformat</a:t>
            </a:r>
            <a:r>
              <a:rPr lang="en-GB" sz="1000" dirty="0">
                <a:latin typeface="Courier New" panose="02070309020205020404" pitchFamily="49" charset="0"/>
                <a:cs typeface="Courier New" panose="02070309020205020404" pitchFamily="49" charset="0"/>
              </a:rPr>
              <a:t>=VCFv4.3</a:t>
            </a:r>
          </a:p>
          <a:p>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fileDate</a:t>
            </a:r>
            <a:r>
              <a:rPr lang="en-GB" sz="1000" dirty="0">
                <a:latin typeface="Courier New" panose="02070309020205020404" pitchFamily="49" charset="0"/>
                <a:cs typeface="Courier New" panose="02070309020205020404" pitchFamily="49" charset="0"/>
              </a:rPr>
              <a:t>=20090805</a:t>
            </a:r>
          </a:p>
          <a:p>
            <a:r>
              <a:rPr lang="en-GB" sz="1000" dirty="0">
                <a:latin typeface="Courier New" panose="02070309020205020404" pitchFamily="49" charset="0"/>
                <a:cs typeface="Courier New" panose="02070309020205020404" pitchFamily="49" charset="0"/>
              </a:rPr>
              <a:t>##source=myImputationProgramV3.1</a:t>
            </a:r>
          </a:p>
          <a:p>
            <a:r>
              <a:rPr lang="en-GB" sz="1000" dirty="0">
                <a:latin typeface="Courier New" panose="02070309020205020404" pitchFamily="49" charset="0"/>
                <a:cs typeface="Courier New" panose="02070309020205020404" pitchFamily="49" charset="0"/>
              </a:rPr>
              <a:t>##reference=file:///</a:t>
            </a:r>
            <a:r>
              <a:rPr lang="en-GB" sz="1000" dirty="0" err="1">
                <a:latin typeface="Courier New" panose="02070309020205020404" pitchFamily="49" charset="0"/>
                <a:cs typeface="Courier New" panose="02070309020205020404" pitchFamily="49" charset="0"/>
              </a:rPr>
              <a:t>seq</a:t>
            </a:r>
            <a:r>
              <a:rPr lang="en-GB" sz="1000" dirty="0">
                <a:latin typeface="Courier New" panose="02070309020205020404" pitchFamily="49" charset="0"/>
                <a:cs typeface="Courier New" panose="02070309020205020404" pitchFamily="49" charset="0"/>
              </a:rPr>
              <a:t>/references/1000GenomesPilot-NCBI36.fasta</a:t>
            </a:r>
          </a:p>
          <a:p>
            <a:r>
              <a:rPr lang="en-GB" sz="1000" dirty="0">
                <a:latin typeface="Courier New" panose="02070309020205020404" pitchFamily="49" charset="0"/>
                <a:cs typeface="Courier New" panose="02070309020205020404" pitchFamily="49" charset="0"/>
              </a:rPr>
              <a:t>##contig=&lt;ID=20,length=62435964,assembly=B36,md5=f126cdf8a6e0c7f379d618ff66beb2da,species="Homo sapiens”... ##phasing=partial</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NS,Number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="Number of Samples With Data"&gt;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DP,Number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="Total Depth"&gt;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AF,Number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A,Type</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Float,Description</a:t>
            </a:r>
            <a:r>
              <a:rPr lang="en-GB" sz="1000" dirty="0">
                <a:latin typeface="Courier New" panose="02070309020205020404" pitchFamily="49" charset="0"/>
                <a:cs typeface="Courier New" panose="02070309020205020404" pitchFamily="49" charset="0"/>
              </a:rPr>
              <a:t>="Allele Frequency"&gt;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AA,Number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String,Description</a:t>
            </a:r>
            <a:r>
              <a:rPr lang="en-GB" sz="1000" dirty="0">
                <a:latin typeface="Courier New" panose="02070309020205020404" pitchFamily="49" charset="0"/>
                <a:cs typeface="Courier New" panose="02070309020205020404" pitchFamily="49" charset="0"/>
              </a:rPr>
              <a:t>="Ancestral Allele"&gt;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DB,Number</a:t>
            </a:r>
            <a:r>
              <a:rPr lang="en-GB" sz="1000" dirty="0">
                <a:latin typeface="Courier New" panose="02070309020205020404" pitchFamily="49" charset="0"/>
                <a:cs typeface="Courier New" panose="02070309020205020404" pitchFamily="49" charset="0"/>
              </a:rPr>
              <a:t>=0,Type=</a:t>
            </a:r>
            <a:r>
              <a:rPr lang="en-GB" sz="1000" dirty="0" err="1">
                <a:latin typeface="Courier New" panose="02070309020205020404" pitchFamily="49" charset="0"/>
                <a:cs typeface="Courier New" panose="02070309020205020404" pitchFamily="49" charset="0"/>
              </a:rPr>
              <a:t>Flag,Description</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dbSNP</a:t>
            </a:r>
            <a:r>
              <a:rPr lang="en-GB" sz="1000" dirty="0">
                <a:latin typeface="Courier New" panose="02070309020205020404" pitchFamily="49" charset="0"/>
                <a:cs typeface="Courier New" panose="02070309020205020404" pitchFamily="49" charset="0"/>
              </a:rPr>
              <a:t> membership, build 129"&gt;</a:t>
            </a:r>
          </a:p>
          <a:p>
            <a:r>
              <a:rPr lang="en-GB" sz="1000" dirty="0">
                <a:latin typeface="Courier New" panose="02070309020205020404" pitchFamily="49" charset="0"/>
                <a:cs typeface="Courier New" panose="02070309020205020404" pitchFamily="49" charset="0"/>
              </a:rPr>
              <a:t>##INFO=&lt;ID=H2,Number=0,Type=</a:t>
            </a:r>
            <a:r>
              <a:rPr lang="en-GB" sz="1000" dirty="0" err="1">
                <a:latin typeface="Courier New" panose="02070309020205020404" pitchFamily="49" charset="0"/>
                <a:cs typeface="Courier New" panose="02070309020205020404" pitchFamily="49" charset="0"/>
              </a:rPr>
              <a:t>Flag,Description</a:t>
            </a:r>
            <a:r>
              <a:rPr lang="en-GB" sz="1000" dirty="0">
                <a:latin typeface="Courier New" panose="02070309020205020404" pitchFamily="49" charset="0"/>
                <a:cs typeface="Courier New" panose="02070309020205020404" pitchFamily="49" charset="0"/>
              </a:rPr>
              <a:t>="HapMap2 membership"&gt;</a:t>
            </a:r>
          </a:p>
          <a:p>
            <a:r>
              <a:rPr lang="en-GB" sz="1000" dirty="0">
                <a:latin typeface="Courier New" panose="02070309020205020404" pitchFamily="49" charset="0"/>
                <a:cs typeface="Courier New" panose="02070309020205020404" pitchFamily="49" charset="0"/>
              </a:rPr>
              <a:t>##FILTER=&lt;ID=q10,Description="Quality below 10"&gt;</a:t>
            </a:r>
          </a:p>
          <a:p>
            <a:r>
              <a:rPr lang="en-GB" sz="1000" dirty="0">
                <a:latin typeface="Courier New" panose="02070309020205020404" pitchFamily="49" charset="0"/>
                <a:cs typeface="Courier New" panose="02070309020205020404" pitchFamily="49" charset="0"/>
              </a:rPr>
              <a:t>##FILTER=&lt;ID=s50,Description="Less than 50% of samples have data"&gt;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GT,Number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String,Description</a:t>
            </a:r>
            <a:r>
              <a:rPr lang="en-GB" sz="1000" dirty="0">
                <a:latin typeface="Courier New" panose="02070309020205020404" pitchFamily="49" charset="0"/>
                <a:cs typeface="Courier New" panose="02070309020205020404" pitchFamily="49" charset="0"/>
              </a:rPr>
              <a:t>="Genotype"&gt;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GQ,Number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="Genotype Quality"&gt;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DP,Number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="Read Depth"&gt;</a:t>
            </a:r>
          </a:p>
          <a:p>
            <a:r>
              <a:rPr lang="en-GB" sz="1000" dirty="0">
                <a:latin typeface="Courier New" panose="02070309020205020404" pitchFamily="49" charset="0"/>
                <a:cs typeface="Courier New" panose="02070309020205020404" pitchFamily="49" charset="0"/>
              </a:rPr>
              <a:t>#CHROM POS     ID        REF ALT    QUAL FILTER INFO	             	FORMAT    NA00001   NA00002   NA00003</a:t>
            </a:r>
          </a:p>
          <a:p>
            <a:pPr marL="228600" indent="-228600">
              <a:buAutoNum type="arabicPlain" startAt="20"/>
            </a:pPr>
            <a:r>
              <a:rPr lang="en-GB" sz="1000" dirty="0">
                <a:latin typeface="Courier New" panose="02070309020205020404" pitchFamily="49" charset="0"/>
                <a:cs typeface="Courier New" panose="02070309020205020404" pitchFamily="49" charset="0"/>
              </a:rPr>
              <a:t>    14370   rs6054257 G   A      29   PASS   NS=3;DP=14;AF=0.5;DB;H2 GT:GQ:DP  0|0:48:1  1|0:48:8  1|1:43:5</a:t>
            </a:r>
          </a:p>
          <a:p>
            <a:r>
              <a:rPr lang="en-GB" sz="1000" dirty="0">
                <a:latin typeface="Courier New" panose="02070309020205020404" pitchFamily="49" charset="0"/>
                <a:cs typeface="Courier New" panose="02070309020205020404" pitchFamily="49" charset="0"/>
              </a:rPr>
              <a:t>20     17330   .         T   A      3    q10    NS=3;DP=11;AF=0.017     GT:GQ:DP  0|0:49:3  0|1:3:5   0|0:41:3</a:t>
            </a:r>
          </a:p>
          <a:p>
            <a:r>
              <a:rPr lang="en-GB" sz="1000" dirty="0">
                <a:latin typeface="Courier New" panose="02070309020205020404" pitchFamily="49" charset="0"/>
                <a:cs typeface="Courier New" panose="02070309020205020404" pitchFamily="49" charset="0"/>
              </a:rPr>
              <a:t>20     1230237 .         T   .      47   PASS   NS=3;DP=13;AA=T         GT:GQ:DP  0|0:54:7  0|0:48:4  0|0:61:2</a:t>
            </a:r>
          </a:p>
          <a:p>
            <a:r>
              <a:rPr lang="en-GB" sz="1000" dirty="0">
                <a:latin typeface="Courier New" panose="02070309020205020404" pitchFamily="49" charset="0"/>
                <a:cs typeface="Courier New" panose="02070309020205020404" pitchFamily="49" charset="0"/>
              </a:rPr>
              <a:t>20     1234567 microsat1 GTC G,GTCT 50   PASS   NS=3;DP=9;AA=G          GT:GQ:DP  0|1:35:4  0|2:17:2  1|1:40:3</a:t>
            </a:r>
          </a:p>
        </p:txBody>
      </p:sp>
      <p:sp>
        <p:nvSpPr>
          <p:cNvPr id="4" name="Ned 3">
            <a:extLst>
              <a:ext uri="{FF2B5EF4-FFF2-40B4-BE49-F238E27FC236}">
                <a16:creationId xmlns:a16="http://schemas.microsoft.com/office/drawing/2014/main" id="{C2B36481-F83D-BC46-B39C-0CD0C9F2F8BA}"/>
              </a:ext>
            </a:extLst>
          </p:cNvPr>
          <p:cNvSpPr/>
          <p:nvPr/>
        </p:nvSpPr>
        <p:spPr>
          <a:xfrm>
            <a:off x="6969512" y="3856462"/>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Ned 5">
            <a:extLst>
              <a:ext uri="{FF2B5EF4-FFF2-40B4-BE49-F238E27FC236}">
                <a16:creationId xmlns:a16="http://schemas.microsoft.com/office/drawing/2014/main" id="{52BB0DAA-6A91-814A-A69D-CEB2F452F96D}"/>
              </a:ext>
            </a:extLst>
          </p:cNvPr>
          <p:cNvSpPr/>
          <p:nvPr/>
        </p:nvSpPr>
        <p:spPr>
          <a:xfrm>
            <a:off x="7733751" y="3862038"/>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Ned 6">
            <a:extLst>
              <a:ext uri="{FF2B5EF4-FFF2-40B4-BE49-F238E27FC236}">
                <a16:creationId xmlns:a16="http://schemas.microsoft.com/office/drawing/2014/main" id="{011E54F6-337B-484E-BFA1-D436DE8EF706}"/>
              </a:ext>
            </a:extLst>
          </p:cNvPr>
          <p:cNvSpPr/>
          <p:nvPr/>
        </p:nvSpPr>
        <p:spPr>
          <a:xfrm>
            <a:off x="8497990" y="3862038"/>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714160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2" y="1778305"/>
            <a:ext cx="6749618" cy="1216403"/>
          </a:xfrm>
        </p:spPr>
        <p:txBody>
          <a:bodyPr/>
          <a:lstStyle/>
          <a:p>
            <a:pPr algn="l"/>
            <a:r>
              <a:rPr lang="en-GB" dirty="0"/>
              <a:t>Genome Analysis Toolkit (GATK) best practice variant discovery</a:t>
            </a:r>
          </a:p>
        </p:txBody>
      </p:sp>
    </p:spTree>
    <p:extLst>
      <p:ext uri="{BB962C8B-B14F-4D97-AF65-F5344CB8AC3E}">
        <p14:creationId xmlns:p14="http://schemas.microsoft.com/office/powerpoint/2010/main" val="3791948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1" y="1778305"/>
            <a:ext cx="7574755" cy="1216403"/>
          </a:xfrm>
        </p:spPr>
        <p:txBody>
          <a:bodyPr/>
          <a:lstStyle/>
          <a:p>
            <a:pPr algn="l"/>
            <a:r>
              <a:rPr lang="en-GB" dirty="0"/>
              <a:t>The reference genome sequence</a:t>
            </a:r>
            <a:br>
              <a:rPr lang="en-GB" dirty="0"/>
            </a:br>
            <a:endParaRPr lang="en-GB" dirty="0"/>
          </a:p>
        </p:txBody>
      </p:sp>
    </p:spTree>
    <p:extLst>
      <p:ext uri="{BB962C8B-B14F-4D97-AF65-F5344CB8AC3E}">
        <p14:creationId xmlns:p14="http://schemas.microsoft.com/office/powerpoint/2010/main" val="6013385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Bildobjekt 5">
            <a:extLst>
              <a:ext uri="{FF2B5EF4-FFF2-40B4-BE49-F238E27FC236}">
                <a16:creationId xmlns:a16="http://schemas.microsoft.com/office/drawing/2014/main" id="{144CED48-C1FD-2A49-B578-A73BADA3EEF0}"/>
              </a:ext>
            </a:extLst>
          </p:cNvPr>
          <p:cNvPicPr>
            <a:picLocks noChangeAspect="1"/>
          </p:cNvPicPr>
          <p:nvPr/>
        </p:nvPicPr>
        <p:blipFill>
          <a:blip r:embed="rId2"/>
          <a:stretch>
            <a:fillRect/>
          </a:stretch>
        </p:blipFill>
        <p:spPr>
          <a:xfrm>
            <a:off x="0" y="1309431"/>
            <a:ext cx="9144000" cy="5896487"/>
          </a:xfrm>
          <a:prstGeom prst="rect">
            <a:avLst/>
          </a:prstGeom>
        </p:spPr>
      </p:pic>
      <p:sp>
        <p:nvSpPr>
          <p:cNvPr id="7" name="textruta 6">
            <a:extLst>
              <a:ext uri="{FF2B5EF4-FFF2-40B4-BE49-F238E27FC236}">
                <a16:creationId xmlns:a16="http://schemas.microsoft.com/office/drawing/2014/main" id="{C3A06580-3416-5742-AA0B-CA4933906CF2}"/>
              </a:ext>
            </a:extLst>
          </p:cNvPr>
          <p:cNvSpPr txBox="1"/>
          <p:nvPr/>
        </p:nvSpPr>
        <p:spPr>
          <a:xfrm>
            <a:off x="2797315" y="505097"/>
            <a:ext cx="3549370" cy="369332"/>
          </a:xfrm>
          <a:prstGeom prst="rect">
            <a:avLst/>
          </a:prstGeom>
          <a:noFill/>
        </p:spPr>
        <p:txBody>
          <a:bodyPr wrap="none" rtlCol="0">
            <a:spAutoFit/>
          </a:bodyPr>
          <a:lstStyle/>
          <a:p>
            <a:r>
              <a:rPr lang="en-GB" dirty="0"/>
              <a:t>https://</a:t>
            </a:r>
            <a:r>
              <a:rPr lang="en-GB" dirty="0" err="1"/>
              <a:t>gatk.broadinstitute.org</a:t>
            </a:r>
            <a:endParaRPr lang="en-GB" dirty="0"/>
          </a:p>
        </p:txBody>
      </p:sp>
    </p:spTree>
    <p:extLst>
      <p:ext uri="{BB962C8B-B14F-4D97-AF65-F5344CB8AC3E}">
        <p14:creationId xmlns:p14="http://schemas.microsoft.com/office/powerpoint/2010/main" val="2467066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503670" y="448678"/>
            <a:ext cx="6242400" cy="745200"/>
          </a:xfrm>
        </p:spPr>
        <p:txBody>
          <a:bodyPr/>
          <a:lstStyle/>
          <a:p>
            <a:r>
              <a:rPr lang="en-GB" sz="2800" dirty="0"/>
              <a:t>GATK best practices workflow for variant discovery </a:t>
            </a:r>
            <a:br>
              <a:rPr lang="en-GB" sz="2800" dirty="0"/>
            </a:br>
            <a:endParaRPr lang="en-US" sz="2800" dirty="0"/>
          </a:p>
        </p:txBody>
      </p:sp>
      <p:sp>
        <p:nvSpPr>
          <p:cNvPr id="5" name="TextBox 4"/>
          <p:cNvSpPr txBox="1"/>
          <p:nvPr/>
        </p:nvSpPr>
        <p:spPr>
          <a:xfrm>
            <a:off x="503670" y="6275730"/>
            <a:ext cx="8640330" cy="369332"/>
          </a:xfrm>
          <a:prstGeom prst="rect">
            <a:avLst/>
          </a:prstGeom>
          <a:noFill/>
        </p:spPr>
        <p:txBody>
          <a:bodyPr wrap="square" rtlCol="0">
            <a:spAutoFit/>
          </a:bodyPr>
          <a:lstStyle/>
          <a:p>
            <a:r>
              <a:rPr lang="en-US" dirty="0">
                <a:hlinkClick r:id="rId3"/>
              </a:rPr>
              <a:t>https://software.broadinstitute.org/gatk/best-practices/</a:t>
            </a:r>
            <a:endParaRPr lang="en-US" dirty="0"/>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0" y="2004032"/>
            <a:ext cx="9144000" cy="3765537"/>
          </a:xfrm>
          <a:prstGeom prst="rect">
            <a:avLst/>
          </a:prstGeom>
        </p:spPr>
      </p:pic>
    </p:spTree>
    <p:extLst>
      <p:ext uri="{BB962C8B-B14F-4D97-AF65-F5344CB8AC3E}">
        <p14:creationId xmlns:p14="http://schemas.microsoft.com/office/powerpoint/2010/main" val="13752355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52000" y="741966"/>
            <a:ext cx="6242400" cy="745200"/>
          </a:xfrm>
        </p:spPr>
        <p:txBody>
          <a:bodyPr/>
          <a:lstStyle/>
          <a:p>
            <a:r>
              <a:rPr lang="en-US" sz="3200" dirty="0"/>
              <a:t>Mark Duplicates</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3"/>
          <a:stretch>
            <a:fillRect/>
          </a:stretch>
        </p:blipFill>
        <p:spPr>
          <a:xfrm>
            <a:off x="0" y="1915861"/>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844062" y="3782646"/>
            <a:ext cx="1547446" cy="304800"/>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1888759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duplicate1_large.png"/>
          <p:cNvPicPr>
            <a:picLocks noChangeAspect="1"/>
          </p:cNvPicPr>
          <p:nvPr/>
        </p:nvPicPr>
        <p:blipFill rotWithShape="1">
          <a:blip r:embed="rId3">
            <a:extLst>
              <a:ext uri="{28A0092B-C50C-407E-A947-70E740481C1C}">
                <a14:useLocalDpi xmlns:a14="http://schemas.microsoft.com/office/drawing/2010/main" val="0"/>
              </a:ext>
            </a:extLst>
          </a:blip>
          <a:srcRect l="-2727" t="29013" r="-1"/>
          <a:stretch/>
        </p:blipFill>
        <p:spPr>
          <a:xfrm>
            <a:off x="2923907" y="1914697"/>
            <a:ext cx="6084698" cy="3909132"/>
          </a:xfrm>
          <a:prstGeom prst="rect">
            <a:avLst/>
          </a:prstGeom>
        </p:spPr>
      </p:pic>
      <p:sp>
        <p:nvSpPr>
          <p:cNvPr id="2" name="Content Placeholder 1"/>
          <p:cNvSpPr>
            <a:spLocks noGrp="1"/>
          </p:cNvSpPr>
          <p:nvPr>
            <p:ph idx="1"/>
          </p:nvPr>
        </p:nvSpPr>
        <p:spPr>
          <a:xfrm>
            <a:off x="408307" y="2760831"/>
            <a:ext cx="5039016" cy="2319169"/>
          </a:xfrm>
        </p:spPr>
        <p:txBody>
          <a:bodyPr/>
          <a:lstStyle/>
          <a:p>
            <a:r>
              <a:rPr lang="en-US" dirty="0">
                <a:ea typeface="Monaco" charset="0"/>
                <a:cs typeface="Monaco" charset="0"/>
              </a:rPr>
              <a:t>PCR duplicates - library preparation </a:t>
            </a:r>
          </a:p>
          <a:p>
            <a:r>
              <a:rPr lang="en-US" dirty="0">
                <a:ea typeface="Monaco" charset="0"/>
                <a:cs typeface="Monaco" charset="0"/>
              </a:rPr>
              <a:t>Optical duplicates - sequencing</a:t>
            </a:r>
          </a:p>
          <a:p>
            <a:r>
              <a:rPr lang="en-US" dirty="0">
                <a:ea typeface="Monaco" charset="0"/>
                <a:cs typeface="Monaco" charset="0"/>
              </a:rPr>
              <a:t>Don</a:t>
            </a:r>
            <a:r>
              <a:rPr lang="uk-UA" dirty="0">
                <a:ea typeface="Monaco" charset="0"/>
                <a:cs typeface="Monaco" charset="0"/>
              </a:rPr>
              <a:t>’</a:t>
            </a:r>
            <a:r>
              <a:rPr lang="en-US" dirty="0">
                <a:ea typeface="Monaco" charset="0"/>
                <a:cs typeface="Monaco" charset="0"/>
              </a:rPr>
              <a:t>t add unique information</a:t>
            </a:r>
          </a:p>
          <a:p>
            <a:r>
              <a:rPr lang="en-US" dirty="0">
                <a:ea typeface="Monaco" charset="0"/>
                <a:cs typeface="Monaco" charset="0"/>
              </a:rPr>
              <a:t>Gives false allelic ratios of variants</a:t>
            </a:r>
          </a:p>
          <a:p>
            <a:r>
              <a:rPr lang="en-US" dirty="0">
                <a:ea typeface="Monaco" charset="0"/>
                <a:cs typeface="Monaco" charset="0"/>
              </a:rPr>
              <a:t>Should be removed/marked</a:t>
            </a:r>
          </a:p>
          <a:p>
            <a:endParaRPr lang="en-US" dirty="0">
              <a:ea typeface="Monaco" charset="0"/>
              <a:cs typeface="Monaco" charset="0"/>
            </a:endParaRPr>
          </a:p>
        </p:txBody>
      </p:sp>
      <p:sp>
        <p:nvSpPr>
          <p:cNvPr id="3" name="Title 2"/>
          <p:cNvSpPr>
            <a:spLocks noGrp="1"/>
          </p:cNvSpPr>
          <p:nvPr>
            <p:ph type="title"/>
          </p:nvPr>
        </p:nvSpPr>
        <p:spPr>
          <a:xfrm>
            <a:off x="236369" y="598452"/>
            <a:ext cx="6242400" cy="1316245"/>
          </a:xfrm>
        </p:spPr>
        <p:txBody>
          <a:bodyPr/>
          <a:lstStyle/>
          <a:p>
            <a:r>
              <a:rPr lang="en-US" dirty="0"/>
              <a:t>Duplicate reads</a:t>
            </a:r>
          </a:p>
        </p:txBody>
      </p:sp>
    </p:spTree>
    <p:extLst>
      <p:ext uri="{BB962C8B-B14F-4D97-AF65-F5344CB8AC3E}">
        <p14:creationId xmlns:p14="http://schemas.microsoft.com/office/powerpoint/2010/main" val="30512352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latshållare för innehåll 4">
            <a:extLst>
              <a:ext uri="{FF2B5EF4-FFF2-40B4-BE49-F238E27FC236}">
                <a16:creationId xmlns:a16="http://schemas.microsoft.com/office/drawing/2014/main" id="{43E42D35-501F-6D4D-94D6-27E544568506}"/>
              </a:ext>
            </a:extLst>
          </p:cNvPr>
          <p:cNvPicPr>
            <a:picLocks noChangeAspect="1"/>
          </p:cNvPicPr>
          <p:nvPr/>
        </p:nvPicPr>
        <p:blipFill rotWithShape="1">
          <a:blip r:embed="rId2"/>
          <a:srcRect r="14348" b="14372"/>
          <a:stretch/>
        </p:blipFill>
        <p:spPr>
          <a:xfrm>
            <a:off x="346325" y="315684"/>
            <a:ext cx="7099504" cy="5652409"/>
          </a:xfrm>
          <a:prstGeom prst="rect">
            <a:avLst/>
          </a:prstGeom>
        </p:spPr>
      </p:pic>
      <p:pic>
        <p:nvPicPr>
          <p:cNvPr id="13" name="Bildobjekt 12" descr="En bild som visar text&#10;&#10;Automatiskt genererad beskrivning">
            <a:extLst>
              <a:ext uri="{FF2B5EF4-FFF2-40B4-BE49-F238E27FC236}">
                <a16:creationId xmlns:a16="http://schemas.microsoft.com/office/drawing/2014/main" id="{9A45A7AB-C1F9-8048-8435-E89231696229}"/>
              </a:ext>
            </a:extLst>
          </p:cNvPr>
          <p:cNvPicPr>
            <a:picLocks noChangeAspect="1"/>
          </p:cNvPicPr>
          <p:nvPr/>
        </p:nvPicPr>
        <p:blipFill rotWithShape="1">
          <a:blip r:embed="rId3"/>
          <a:srcRect r="34553"/>
          <a:stretch/>
        </p:blipFill>
        <p:spPr>
          <a:xfrm>
            <a:off x="1240972" y="5263013"/>
            <a:ext cx="5984421" cy="1410159"/>
          </a:xfrm>
          <a:prstGeom prst="rect">
            <a:avLst/>
          </a:prstGeom>
        </p:spPr>
      </p:pic>
      <p:pic>
        <p:nvPicPr>
          <p:cNvPr id="15" name="Bildobjekt 14" descr="En bild som visar text&#10;&#10;Automatiskt genererad beskrivning">
            <a:extLst>
              <a:ext uri="{FF2B5EF4-FFF2-40B4-BE49-F238E27FC236}">
                <a16:creationId xmlns:a16="http://schemas.microsoft.com/office/drawing/2014/main" id="{92FC290E-B334-024B-BEAB-FDA371F08C3B}"/>
              </a:ext>
            </a:extLst>
          </p:cNvPr>
          <p:cNvPicPr>
            <a:picLocks noChangeAspect="1"/>
          </p:cNvPicPr>
          <p:nvPr/>
        </p:nvPicPr>
        <p:blipFill rotWithShape="1">
          <a:blip r:embed="rId3"/>
          <a:srcRect l="96213"/>
          <a:stretch/>
        </p:blipFill>
        <p:spPr>
          <a:xfrm>
            <a:off x="7162449" y="5263013"/>
            <a:ext cx="346325" cy="1410159"/>
          </a:xfrm>
          <a:prstGeom prst="rect">
            <a:avLst/>
          </a:prstGeom>
        </p:spPr>
      </p:pic>
    </p:spTree>
    <p:extLst>
      <p:ext uri="{BB962C8B-B14F-4D97-AF65-F5344CB8AC3E}">
        <p14:creationId xmlns:p14="http://schemas.microsoft.com/office/powerpoint/2010/main" val="2704671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52000" y="741966"/>
            <a:ext cx="6242400" cy="745200"/>
          </a:xfrm>
        </p:spPr>
        <p:txBody>
          <a:bodyPr/>
          <a:lstStyle/>
          <a:p>
            <a:r>
              <a:rPr lang="en-US" sz="2400" dirty="0"/>
              <a:t>Base Quality Score Recalibration (BQSR)</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3"/>
          <a:stretch>
            <a:fillRect/>
          </a:stretch>
        </p:blipFill>
        <p:spPr>
          <a:xfrm>
            <a:off x="0" y="1915861"/>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844061" y="4146786"/>
            <a:ext cx="1559273" cy="489949"/>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516579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181661" y="818215"/>
            <a:ext cx="6242400" cy="745200"/>
          </a:xfrm>
        </p:spPr>
        <p:txBody>
          <a:bodyPr/>
          <a:lstStyle/>
          <a:p>
            <a:r>
              <a:rPr lang="en-US" sz="2400" dirty="0"/>
              <a:t>Base Quality Score Recalibration (BQSR)</a:t>
            </a:r>
          </a:p>
        </p:txBody>
      </p:sp>
      <p:sp>
        <p:nvSpPr>
          <p:cNvPr id="5" name="Content Placeholder 1"/>
          <p:cNvSpPr txBox="1">
            <a:spLocks/>
          </p:cNvSpPr>
          <p:nvPr/>
        </p:nvSpPr>
        <p:spPr>
          <a:xfrm>
            <a:off x="404400" y="1729200"/>
            <a:ext cx="8640000" cy="4629229"/>
          </a:xfrm>
          <a:prstGeom prst="rect">
            <a:avLst/>
          </a:prstGeom>
        </p:spPr>
        <p:txBody>
          <a:bodyPr vert="horz" lIns="0" tIns="0" rIns="0" bIns="0" rtlCol="0">
            <a:normAutofit fontScale="92500" lnSpcReduction="10000"/>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dirty="0"/>
          </a:p>
          <a:p>
            <a:r>
              <a:rPr lang="en-US" dirty="0"/>
              <a:t>During base calling, the sequencer estimates a quality score for each base. This is the quality scores present in the </a:t>
            </a:r>
            <a:r>
              <a:rPr lang="en-US" dirty="0" err="1"/>
              <a:t>fastq</a:t>
            </a:r>
            <a:r>
              <a:rPr lang="en-US" dirty="0"/>
              <a:t> files.</a:t>
            </a:r>
          </a:p>
          <a:p>
            <a:endParaRPr lang="en-US" dirty="0"/>
          </a:p>
          <a:p>
            <a:r>
              <a:rPr lang="en-US" dirty="0"/>
              <a:t>Systematic (non-random) errors in the base quality score estimation can occur.  </a:t>
            </a:r>
          </a:p>
          <a:p>
            <a:pPr lvl="1"/>
            <a:r>
              <a:rPr lang="en-US" dirty="0"/>
              <a:t>due to the physics or chemistry of the sequencing reaction</a:t>
            </a:r>
          </a:p>
          <a:p>
            <a:pPr lvl="1"/>
            <a:r>
              <a:rPr lang="en-US" dirty="0"/>
              <a:t>manufacturing flaws in the equipment</a:t>
            </a:r>
          </a:p>
          <a:p>
            <a:pPr lvl="1"/>
            <a:r>
              <a:rPr lang="en-US" dirty="0" err="1"/>
              <a:t>etc</a:t>
            </a:r>
            <a:endParaRPr lang="en-US" dirty="0"/>
          </a:p>
          <a:p>
            <a:endParaRPr lang="en-US" dirty="0"/>
          </a:p>
          <a:p>
            <a:r>
              <a:rPr lang="en-US" dirty="0"/>
              <a:t>Can cause bias in variant calling</a:t>
            </a:r>
          </a:p>
          <a:p>
            <a:endParaRPr lang="en-US" dirty="0"/>
          </a:p>
          <a:p>
            <a:r>
              <a:rPr lang="en-US" b="1" dirty="0"/>
              <a:t>Base </a:t>
            </a:r>
            <a:r>
              <a:rPr lang="en-US" b="1" dirty="0" err="1"/>
              <a:t>Qualtiy</a:t>
            </a:r>
            <a:r>
              <a:rPr lang="en-US" b="1" dirty="0"/>
              <a:t> Score Recalibration </a:t>
            </a:r>
            <a:r>
              <a:rPr lang="en-US" dirty="0"/>
              <a:t>helps to calibrate the scores so that they correspond to the real per-base sequencing error rate (</a:t>
            </a:r>
            <a:r>
              <a:rPr lang="en-US" dirty="0" err="1"/>
              <a:t>phred</a:t>
            </a:r>
            <a:r>
              <a:rPr lang="en-US" dirty="0"/>
              <a:t> scores)</a:t>
            </a:r>
          </a:p>
          <a:p>
            <a:pPr lvl="1"/>
            <a:endParaRPr lang="en-US" dirty="0"/>
          </a:p>
          <a:p>
            <a:pPr lvl="1"/>
            <a:endParaRPr lang="en-US" dirty="0"/>
          </a:p>
        </p:txBody>
      </p:sp>
    </p:spTree>
    <p:extLst>
      <p:ext uri="{BB962C8B-B14F-4D97-AF65-F5344CB8AC3E}">
        <p14:creationId xmlns:p14="http://schemas.microsoft.com/office/powerpoint/2010/main" val="27927871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latshållare för innehåll 4" descr="En bild som visar text&#10;&#10;Automatiskt genererad beskrivning">
            <a:extLst>
              <a:ext uri="{FF2B5EF4-FFF2-40B4-BE49-F238E27FC236}">
                <a16:creationId xmlns:a16="http://schemas.microsoft.com/office/drawing/2014/main" id="{8A032469-4443-534A-A8C1-BAB446665D4F}"/>
              </a:ext>
            </a:extLst>
          </p:cNvPr>
          <p:cNvPicPr>
            <a:picLocks noGrp="1" noChangeAspect="1"/>
          </p:cNvPicPr>
          <p:nvPr>
            <p:ph idx="1"/>
          </p:nvPr>
        </p:nvPicPr>
        <p:blipFill rotWithShape="1">
          <a:blip r:embed="rId2"/>
          <a:srcRect r="8058"/>
          <a:stretch/>
        </p:blipFill>
        <p:spPr>
          <a:xfrm>
            <a:off x="1009787" y="146957"/>
            <a:ext cx="6550342" cy="6240941"/>
          </a:xfrm>
        </p:spPr>
      </p:pic>
    </p:spTree>
    <p:extLst>
      <p:ext uri="{BB962C8B-B14F-4D97-AF65-F5344CB8AC3E}">
        <p14:creationId xmlns:p14="http://schemas.microsoft.com/office/powerpoint/2010/main" val="9440268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189476" y="820120"/>
            <a:ext cx="6844369" cy="745200"/>
          </a:xfrm>
        </p:spPr>
        <p:txBody>
          <a:bodyPr/>
          <a:lstStyle/>
          <a:p>
            <a:r>
              <a:rPr lang="en-US" sz="2800" dirty="0"/>
              <a:t>Filter variants</a:t>
            </a:r>
          </a:p>
        </p:txBody>
      </p:sp>
      <p:sp>
        <p:nvSpPr>
          <p:cNvPr id="5" name="TextBox 4"/>
          <p:cNvSpPr txBox="1"/>
          <p:nvPr/>
        </p:nvSpPr>
        <p:spPr>
          <a:xfrm>
            <a:off x="430052" y="6110093"/>
            <a:ext cx="8640330" cy="646331"/>
          </a:xfrm>
          <a:prstGeom prst="rect">
            <a:avLst/>
          </a:prstGeom>
          <a:noFill/>
        </p:spPr>
        <p:txBody>
          <a:bodyPr wrap="square" rtlCol="0">
            <a:spAutoFit/>
          </a:bodyPr>
          <a:lstStyle/>
          <a:p>
            <a:r>
              <a:rPr lang="en-US" dirty="0">
                <a:hlinkClick r:id="rId3"/>
              </a:rPr>
              <a:t>https://software.broadinstitute.org/gatk/best-practices/</a:t>
            </a:r>
            <a:endParaRPr lang="en-US" dirty="0"/>
          </a:p>
          <a:p>
            <a:r>
              <a:rPr lang="en-US" dirty="0"/>
              <a:t>	Germline short variant discovery (SNPs + Indels)</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0" y="1915861"/>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6880721" y="2573268"/>
            <a:ext cx="1563076" cy="331774"/>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43008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Platshållare för innehåll 1">
            <a:extLst>
              <a:ext uri="{FF2B5EF4-FFF2-40B4-BE49-F238E27FC236}">
                <a16:creationId xmlns:a16="http://schemas.microsoft.com/office/drawing/2014/main" id="{4D5653BF-59A3-E24E-AAE2-F304717265F9}"/>
              </a:ext>
            </a:extLst>
          </p:cNvPr>
          <p:cNvSpPr>
            <a:spLocks noGrp="1"/>
          </p:cNvSpPr>
          <p:nvPr>
            <p:ph idx="1"/>
          </p:nvPr>
        </p:nvSpPr>
        <p:spPr/>
        <p:txBody>
          <a:bodyPr>
            <a:normAutofit fontScale="92500" lnSpcReduction="10000"/>
          </a:bodyPr>
          <a:lstStyle/>
          <a:p>
            <a:r>
              <a:rPr lang="en-GB" dirty="0"/>
              <a:t>Remove low quality variants</a:t>
            </a:r>
          </a:p>
          <a:p>
            <a:endParaRPr lang="en-GB" dirty="0"/>
          </a:p>
          <a:p>
            <a:r>
              <a:rPr lang="en-GB" dirty="0"/>
              <a:t>Variant quality score recalibration (VQSR): </a:t>
            </a:r>
          </a:p>
          <a:p>
            <a:pPr lvl="1"/>
            <a:r>
              <a:rPr lang="en-GB" dirty="0"/>
              <a:t>For large data sets ( &gt;1 WGS or &gt;30WES samples)</a:t>
            </a:r>
          </a:p>
          <a:p>
            <a:pPr lvl="1"/>
            <a:r>
              <a:rPr lang="en-GB" dirty="0"/>
              <a:t>GATK has a machine learning algorithm that can be trained to recognise ”likely false” variants</a:t>
            </a:r>
          </a:p>
          <a:p>
            <a:pPr lvl="1"/>
            <a:r>
              <a:rPr lang="en-GB" b="1" dirty="0"/>
              <a:t>We do recommend to use VQSR when possible!</a:t>
            </a:r>
          </a:p>
          <a:p>
            <a:endParaRPr lang="en-GB" dirty="0"/>
          </a:p>
          <a:p>
            <a:r>
              <a:rPr lang="en-GB" dirty="0"/>
              <a:t>Hard filters:</a:t>
            </a:r>
          </a:p>
          <a:p>
            <a:pPr lvl="1"/>
            <a:r>
              <a:rPr lang="en-GB" dirty="0"/>
              <a:t>For smaller data sets</a:t>
            </a:r>
          </a:p>
          <a:p>
            <a:pPr lvl="1"/>
            <a:r>
              <a:rPr lang="en-GB" dirty="0"/>
              <a:t>Hard filters on information in the VCF file </a:t>
            </a:r>
          </a:p>
          <a:p>
            <a:pPr lvl="1"/>
            <a:r>
              <a:rPr lang="en-GB" dirty="0"/>
              <a:t>For example:</a:t>
            </a:r>
            <a:r>
              <a:rPr lang="en-US" sz="1600" dirty="0"/>
              <a:t> </a:t>
            </a:r>
            <a:r>
              <a:rPr lang="en-US" dirty="0"/>
              <a:t>Flag variants with ”QD &lt; 2” and ”MQ&lt; 40.0”</a:t>
            </a:r>
            <a:endParaRPr lang="en-GB" dirty="0"/>
          </a:p>
          <a:p>
            <a:pPr lvl="1"/>
            <a:r>
              <a:rPr lang="en-GB" dirty="0"/>
              <a:t>GATK recommendations on hard filters: https://</a:t>
            </a:r>
            <a:r>
              <a:rPr lang="en-GB" dirty="0" err="1"/>
              <a:t>gatkforums.broadinstitute.org</a:t>
            </a:r>
            <a:r>
              <a:rPr lang="en-GB" dirty="0"/>
              <a:t>/</a:t>
            </a:r>
            <a:r>
              <a:rPr lang="en-GB" dirty="0" err="1"/>
              <a:t>gatk</a:t>
            </a:r>
            <a:r>
              <a:rPr lang="en-GB" dirty="0"/>
              <a:t>/discussion/2806/</a:t>
            </a:r>
            <a:r>
              <a:rPr lang="en-GB" dirty="0" err="1"/>
              <a:t>howto</a:t>
            </a:r>
            <a:r>
              <a:rPr lang="en-GB" dirty="0"/>
              <a:t>-apply-hard-filters-to-a-call-set</a:t>
            </a:r>
          </a:p>
          <a:p>
            <a:pPr marL="457200" lvl="1" indent="0">
              <a:buNone/>
            </a:pPr>
            <a:endParaRPr lang="en-GB" dirty="0"/>
          </a:p>
        </p:txBody>
      </p:sp>
      <p:sp>
        <p:nvSpPr>
          <p:cNvPr id="3" name="Rubrik 2">
            <a:extLst>
              <a:ext uri="{FF2B5EF4-FFF2-40B4-BE49-F238E27FC236}">
                <a16:creationId xmlns:a16="http://schemas.microsoft.com/office/drawing/2014/main" id="{D494B9D8-CAE7-3247-B8B1-69BC034B061A}"/>
              </a:ext>
            </a:extLst>
          </p:cNvPr>
          <p:cNvSpPr>
            <a:spLocks noGrp="1"/>
          </p:cNvSpPr>
          <p:nvPr>
            <p:ph type="title"/>
          </p:nvPr>
        </p:nvSpPr>
        <p:spPr/>
        <p:txBody>
          <a:bodyPr/>
          <a:lstStyle/>
          <a:p>
            <a:r>
              <a:rPr lang="en-GB" dirty="0"/>
              <a:t>Filtering</a:t>
            </a:r>
          </a:p>
        </p:txBody>
      </p:sp>
    </p:spTree>
    <p:extLst>
      <p:ext uri="{BB962C8B-B14F-4D97-AF65-F5344CB8AC3E}">
        <p14:creationId xmlns:p14="http://schemas.microsoft.com/office/powerpoint/2010/main" val="3441408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Each chromosome</a:t>
            </a:r>
            <a:r>
              <a:rPr lang="mr-IN" dirty="0"/>
              <a:t>…</a:t>
            </a:r>
            <a:endParaRPr lang="en-US" dirty="0"/>
          </a:p>
        </p:txBody>
      </p:sp>
      <p:pic>
        <p:nvPicPr>
          <p:cNvPr id="7" name="Picture 6" descr="Karyotyp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9793" y="1821403"/>
            <a:ext cx="4337751" cy="4309390"/>
          </a:xfrm>
          <a:prstGeom prst="rect">
            <a:avLst/>
          </a:prstGeom>
        </p:spPr>
      </p:pic>
    </p:spTree>
    <p:extLst>
      <p:ext uri="{BB962C8B-B14F-4D97-AF65-F5344CB8AC3E}">
        <p14:creationId xmlns:p14="http://schemas.microsoft.com/office/powerpoint/2010/main" val="37189471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2C5F51AC-00FD-3D42-8225-E161125357EB}"/>
              </a:ext>
            </a:extLst>
          </p:cNvPr>
          <p:cNvSpPr>
            <a:spLocks noGrp="1"/>
          </p:cNvSpPr>
          <p:nvPr>
            <p:ph type="title"/>
          </p:nvPr>
        </p:nvSpPr>
        <p:spPr>
          <a:xfrm>
            <a:off x="782678" y="466714"/>
            <a:ext cx="7961272" cy="745200"/>
          </a:xfrm>
        </p:spPr>
        <p:txBody>
          <a:bodyPr/>
          <a:lstStyle/>
          <a:p>
            <a:r>
              <a:rPr lang="en-GB" sz="4000" dirty="0"/>
              <a:t>GATK best practices workflow </a:t>
            </a:r>
          </a:p>
        </p:txBody>
      </p:sp>
      <p:pic>
        <p:nvPicPr>
          <p:cNvPr id="5" name="Bildobjekt 4">
            <a:extLst>
              <a:ext uri="{FF2B5EF4-FFF2-40B4-BE49-F238E27FC236}">
                <a16:creationId xmlns:a16="http://schemas.microsoft.com/office/drawing/2014/main" id="{18EF0950-7150-E540-B90C-3D929D99852A}"/>
              </a:ext>
            </a:extLst>
          </p:cNvPr>
          <p:cNvPicPr>
            <a:picLocks noChangeAspect="1"/>
          </p:cNvPicPr>
          <p:nvPr/>
        </p:nvPicPr>
        <p:blipFill>
          <a:blip r:embed="rId3"/>
          <a:stretch>
            <a:fillRect/>
          </a:stretch>
        </p:blipFill>
        <p:spPr>
          <a:xfrm>
            <a:off x="2925734" y="1472818"/>
            <a:ext cx="3422650" cy="5332283"/>
          </a:xfrm>
          <a:prstGeom prst="rect">
            <a:avLst/>
          </a:prstGeom>
        </p:spPr>
      </p:pic>
      <p:sp>
        <p:nvSpPr>
          <p:cNvPr id="2" name="textruta 1">
            <a:extLst>
              <a:ext uri="{FF2B5EF4-FFF2-40B4-BE49-F238E27FC236}">
                <a16:creationId xmlns:a16="http://schemas.microsoft.com/office/drawing/2014/main" id="{0C9BA370-443D-7F49-BA6E-2E300DA68930}"/>
              </a:ext>
            </a:extLst>
          </p:cNvPr>
          <p:cNvSpPr txBox="1"/>
          <p:nvPr/>
        </p:nvSpPr>
        <p:spPr>
          <a:xfrm>
            <a:off x="6881009" y="5727883"/>
            <a:ext cx="2262991" cy="1077218"/>
          </a:xfrm>
          <a:prstGeom prst="rect">
            <a:avLst/>
          </a:prstGeom>
          <a:noFill/>
        </p:spPr>
        <p:txBody>
          <a:bodyPr wrap="square" rtlCol="0">
            <a:spAutoFit/>
          </a:bodyPr>
          <a:lstStyle/>
          <a:p>
            <a:r>
              <a:rPr lang="en-GB" sz="1600" dirty="0"/>
              <a:t>More details and links to GATK for each step is found in the lab instructions.</a:t>
            </a:r>
          </a:p>
        </p:txBody>
      </p:sp>
    </p:spTree>
    <p:extLst>
      <p:ext uri="{BB962C8B-B14F-4D97-AF65-F5344CB8AC3E}">
        <p14:creationId xmlns:p14="http://schemas.microsoft.com/office/powerpoint/2010/main" val="21457947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1" y="1778305"/>
            <a:ext cx="8314439" cy="1216403"/>
          </a:xfrm>
        </p:spPr>
        <p:txBody>
          <a:bodyPr/>
          <a:lstStyle/>
          <a:p>
            <a:pPr algn="l"/>
            <a:r>
              <a:rPr lang="en-GB" dirty="0"/>
              <a:t>Introduction to </a:t>
            </a:r>
            <a:r>
              <a:rPr lang="sv-SE" dirty="0" err="1"/>
              <a:t>computational</a:t>
            </a:r>
            <a:r>
              <a:rPr lang="sv-SE" dirty="0"/>
              <a:t> </a:t>
            </a:r>
            <a:r>
              <a:rPr lang="sv-SE" dirty="0" err="1"/>
              <a:t>exercise</a:t>
            </a:r>
            <a:endParaRPr lang="en-GB" dirty="0"/>
          </a:p>
        </p:txBody>
      </p:sp>
    </p:spTree>
    <p:extLst>
      <p:ext uri="{BB962C8B-B14F-4D97-AF65-F5344CB8AC3E}">
        <p14:creationId xmlns:p14="http://schemas.microsoft.com/office/powerpoint/2010/main" val="31809509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2C951E5-DEC6-A348-B50C-9306DA7695D7}"/>
              </a:ext>
            </a:extLst>
          </p:cNvPr>
          <p:cNvSpPr>
            <a:spLocks noGrp="1"/>
          </p:cNvSpPr>
          <p:nvPr>
            <p:ph type="title"/>
          </p:nvPr>
        </p:nvSpPr>
        <p:spPr>
          <a:xfrm>
            <a:off x="300069" y="487202"/>
            <a:ext cx="8543861" cy="635149"/>
          </a:xfrm>
        </p:spPr>
        <p:txBody>
          <a:bodyPr/>
          <a:lstStyle/>
          <a:p>
            <a:r>
              <a:rPr lang="en-GB" dirty="0"/>
              <a:t>1000 Genomes data</a:t>
            </a:r>
          </a:p>
        </p:txBody>
      </p:sp>
      <p:pic>
        <p:nvPicPr>
          <p:cNvPr id="9" name="Bildobjekt 8">
            <a:extLst>
              <a:ext uri="{FF2B5EF4-FFF2-40B4-BE49-F238E27FC236}">
                <a16:creationId xmlns:a16="http://schemas.microsoft.com/office/drawing/2014/main" id="{16AE5205-B983-E84C-9646-963C41E2F430}"/>
              </a:ext>
            </a:extLst>
          </p:cNvPr>
          <p:cNvPicPr>
            <a:picLocks noChangeAspect="1"/>
          </p:cNvPicPr>
          <p:nvPr/>
        </p:nvPicPr>
        <p:blipFill>
          <a:blip r:embed="rId3"/>
          <a:stretch>
            <a:fillRect/>
          </a:stretch>
        </p:blipFill>
        <p:spPr>
          <a:xfrm>
            <a:off x="127936" y="2091931"/>
            <a:ext cx="3061089" cy="3962323"/>
          </a:xfrm>
          <a:prstGeom prst="rect">
            <a:avLst/>
          </a:prstGeom>
        </p:spPr>
      </p:pic>
      <p:sp>
        <p:nvSpPr>
          <p:cNvPr id="10" name="textruta 9">
            <a:extLst>
              <a:ext uri="{FF2B5EF4-FFF2-40B4-BE49-F238E27FC236}">
                <a16:creationId xmlns:a16="http://schemas.microsoft.com/office/drawing/2014/main" id="{47438BE1-86E0-9744-9A0A-574A33F2E456}"/>
              </a:ext>
            </a:extLst>
          </p:cNvPr>
          <p:cNvSpPr txBox="1"/>
          <p:nvPr/>
        </p:nvSpPr>
        <p:spPr>
          <a:xfrm>
            <a:off x="3271100" y="2200467"/>
            <a:ext cx="5872900" cy="2954655"/>
          </a:xfrm>
          <a:prstGeom prst="rect">
            <a:avLst/>
          </a:prstGeom>
          <a:noFill/>
        </p:spPr>
        <p:txBody>
          <a:bodyPr wrap="square" rtlCol="0">
            <a:spAutoFit/>
          </a:bodyPr>
          <a:lstStyle/>
          <a:p>
            <a:pPr marL="342900" indent="-342900">
              <a:buFont typeface="Arial" panose="020B0604020202020204" pitchFamily="34" charset="0"/>
              <a:buChar char="•"/>
            </a:pPr>
            <a:r>
              <a:rPr lang="en-GB" sz="2400" dirty="0"/>
              <a:t>Low coverage WGS data </a:t>
            </a:r>
          </a:p>
          <a:p>
            <a:pPr marL="342900" indent="-342900">
              <a:buFont typeface="Arial" panose="020B0604020202020204" pitchFamily="34" charset="0"/>
              <a:buChar char="•"/>
            </a:pPr>
            <a:r>
              <a:rPr lang="en-GB" sz="2400" dirty="0"/>
              <a:t>3 samples</a:t>
            </a:r>
          </a:p>
          <a:p>
            <a:pPr marL="342900" indent="-342900">
              <a:buFont typeface="Arial" panose="020B0604020202020204" pitchFamily="34" charset="0"/>
              <a:buChar char="•"/>
            </a:pPr>
            <a:r>
              <a:rPr lang="en-GB" sz="2400" dirty="0"/>
              <a:t>Small region on chromosome 2</a:t>
            </a:r>
          </a:p>
          <a:p>
            <a:pPr marL="285750" indent="-285750">
              <a:buFont typeface="Arial" panose="020B0604020202020204" pitchFamily="34" charset="0"/>
              <a:buChar char="•"/>
            </a:pPr>
            <a:endParaRPr lang="en-GB" sz="2400" dirty="0"/>
          </a:p>
          <a:p>
            <a:r>
              <a:rPr lang="en-GB" sz="2400" dirty="0"/>
              <a:t>About the samples: </a:t>
            </a:r>
          </a:p>
          <a:p>
            <a:r>
              <a:rPr lang="en-GB" sz="2400" dirty="0"/>
              <a:t>https://</a:t>
            </a:r>
            <a:r>
              <a:rPr lang="en-GB" sz="2400" dirty="0" err="1"/>
              <a:t>www.internationalgenome.org</a:t>
            </a:r>
            <a:r>
              <a:rPr lang="en-GB" sz="2400" dirty="0"/>
              <a:t>/data-portal/sample</a:t>
            </a:r>
          </a:p>
          <a:p>
            <a:endParaRPr lang="en-GB" dirty="0"/>
          </a:p>
        </p:txBody>
      </p:sp>
    </p:spTree>
    <p:extLst>
      <p:ext uri="{BB962C8B-B14F-4D97-AF65-F5344CB8AC3E}">
        <p14:creationId xmlns:p14="http://schemas.microsoft.com/office/powerpoint/2010/main" val="28073426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6F4704D-5358-1447-BE4E-27AA153F4B0E}"/>
              </a:ext>
            </a:extLst>
          </p:cNvPr>
          <p:cNvSpPr>
            <a:spLocks noGrp="1"/>
          </p:cNvSpPr>
          <p:nvPr>
            <p:ph type="title"/>
          </p:nvPr>
        </p:nvSpPr>
        <p:spPr>
          <a:xfrm>
            <a:off x="300069" y="365205"/>
            <a:ext cx="8543861" cy="635149"/>
          </a:xfrm>
        </p:spPr>
        <p:txBody>
          <a:bodyPr/>
          <a:lstStyle/>
          <a:p>
            <a:r>
              <a:rPr lang="en-US" dirty="0"/>
              <a:t>Lactose and Lactase</a:t>
            </a:r>
            <a:endParaRPr lang="en-GB" dirty="0"/>
          </a:p>
        </p:txBody>
      </p:sp>
      <p:sp>
        <p:nvSpPr>
          <p:cNvPr id="4" name="Platshållare för bildnummer 3">
            <a:extLst>
              <a:ext uri="{FF2B5EF4-FFF2-40B4-BE49-F238E27FC236}">
                <a16:creationId xmlns:a16="http://schemas.microsoft.com/office/drawing/2014/main" id="{B3553327-4612-9D4E-8638-923DD485FBCB}"/>
              </a:ext>
            </a:extLst>
          </p:cNvPr>
          <p:cNvSpPr>
            <a:spLocks noGrp="1"/>
          </p:cNvSpPr>
          <p:nvPr>
            <p:ph type="sldNum" sz="quarter" idx="12"/>
          </p:nvPr>
        </p:nvSpPr>
        <p:spPr/>
        <p:txBody>
          <a:bodyPr/>
          <a:lstStyle/>
          <a:p>
            <a:fld id="{97DED537-10C4-8C40-8E87-51060FF45365}" type="slidenum">
              <a:rPr lang="sv-SE" smtClean="0"/>
              <a:pPr/>
              <a:t>53</a:t>
            </a:fld>
            <a:endParaRPr lang="sv-SE"/>
          </a:p>
        </p:txBody>
      </p:sp>
      <p:pic>
        <p:nvPicPr>
          <p:cNvPr id="5" name="Picture 3" descr="lactase.png">
            <a:extLst>
              <a:ext uri="{FF2B5EF4-FFF2-40B4-BE49-F238E27FC236}">
                <a16:creationId xmlns:a16="http://schemas.microsoft.com/office/drawing/2014/main" id="{9C4F5BCD-36AC-5741-AA09-BB656D048A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810" y="2013161"/>
            <a:ext cx="8079801" cy="3012808"/>
          </a:xfrm>
          <a:prstGeom prst="rect">
            <a:avLst/>
          </a:prstGeom>
        </p:spPr>
      </p:pic>
      <p:sp>
        <p:nvSpPr>
          <p:cNvPr id="6" name="TextBox 4">
            <a:extLst>
              <a:ext uri="{FF2B5EF4-FFF2-40B4-BE49-F238E27FC236}">
                <a16:creationId xmlns:a16="http://schemas.microsoft.com/office/drawing/2014/main" id="{D0B7ED97-C8AF-C34C-9A49-346E0DFC14DA}"/>
              </a:ext>
            </a:extLst>
          </p:cNvPr>
          <p:cNvSpPr txBox="1"/>
          <p:nvPr/>
        </p:nvSpPr>
        <p:spPr>
          <a:xfrm>
            <a:off x="3544612" y="5763498"/>
            <a:ext cx="4669868" cy="291170"/>
          </a:xfrm>
          <a:prstGeom prst="rect">
            <a:avLst/>
          </a:prstGeom>
          <a:noFill/>
        </p:spPr>
        <p:txBody>
          <a:bodyPr wrap="none" rtlCol="0">
            <a:spAutoFit/>
          </a:bodyPr>
          <a:lstStyle/>
          <a:p>
            <a:r>
              <a:rPr lang="en-US" sz="1292" dirty="0"/>
              <a:t>http://</a:t>
            </a:r>
            <a:r>
              <a:rPr lang="en-US" sz="1292" dirty="0" err="1"/>
              <a:t>www.yogurtinnutrition.com</a:t>
            </a:r>
            <a:r>
              <a:rPr lang="en-US" sz="1292" dirty="0"/>
              <a:t>/lactose-as-a-nutrient/</a:t>
            </a:r>
          </a:p>
        </p:txBody>
      </p:sp>
    </p:spTree>
    <p:extLst>
      <p:ext uri="{BB962C8B-B14F-4D97-AF65-F5344CB8AC3E}">
        <p14:creationId xmlns:p14="http://schemas.microsoft.com/office/powerpoint/2010/main" val="29595715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4D397A0C-9964-B647-8B9B-6C8485AD0562}"/>
              </a:ext>
            </a:extLst>
          </p:cNvPr>
          <p:cNvSpPr>
            <a:spLocks noGrp="1"/>
          </p:cNvSpPr>
          <p:nvPr>
            <p:ph type="title"/>
          </p:nvPr>
        </p:nvSpPr>
        <p:spPr>
          <a:xfrm>
            <a:off x="307885" y="207284"/>
            <a:ext cx="4693323" cy="635149"/>
          </a:xfrm>
        </p:spPr>
        <p:txBody>
          <a:bodyPr/>
          <a:lstStyle/>
          <a:p>
            <a:r>
              <a:rPr lang="en-GB" sz="3600" dirty="0"/>
              <a:t>Prevalence of lactose intolerance</a:t>
            </a:r>
          </a:p>
        </p:txBody>
      </p:sp>
      <p:sp>
        <p:nvSpPr>
          <p:cNvPr id="4" name="Platshållare för bildnummer 3">
            <a:extLst>
              <a:ext uri="{FF2B5EF4-FFF2-40B4-BE49-F238E27FC236}">
                <a16:creationId xmlns:a16="http://schemas.microsoft.com/office/drawing/2014/main" id="{27456E3C-035F-C24C-B528-3B41EBBE6D4C}"/>
              </a:ext>
            </a:extLst>
          </p:cNvPr>
          <p:cNvSpPr>
            <a:spLocks noGrp="1"/>
          </p:cNvSpPr>
          <p:nvPr>
            <p:ph type="sldNum" sz="quarter" idx="12"/>
          </p:nvPr>
        </p:nvSpPr>
        <p:spPr/>
        <p:txBody>
          <a:bodyPr/>
          <a:lstStyle/>
          <a:p>
            <a:fld id="{97DED537-10C4-8C40-8E87-51060FF45365}" type="slidenum">
              <a:rPr lang="sv-SE" smtClean="0"/>
              <a:pPr/>
              <a:t>54</a:t>
            </a:fld>
            <a:endParaRPr lang="sv-SE"/>
          </a:p>
        </p:txBody>
      </p:sp>
      <p:pic>
        <p:nvPicPr>
          <p:cNvPr id="5" name="Picture 3" descr="1200px-Worldwide_prevalence_of_lactose_intolerance_in_recent_populations.jpg">
            <a:extLst>
              <a:ext uri="{FF2B5EF4-FFF2-40B4-BE49-F238E27FC236}">
                <a16:creationId xmlns:a16="http://schemas.microsoft.com/office/drawing/2014/main" id="{8275C451-F0B7-7B41-97D9-50B57E0E67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4002" y="1779588"/>
            <a:ext cx="6311626" cy="4349762"/>
          </a:xfrm>
          <a:prstGeom prst="rect">
            <a:avLst/>
          </a:prstGeom>
        </p:spPr>
      </p:pic>
    </p:spTree>
    <p:extLst>
      <p:ext uri="{BB962C8B-B14F-4D97-AF65-F5344CB8AC3E}">
        <p14:creationId xmlns:p14="http://schemas.microsoft.com/office/powerpoint/2010/main" val="23000819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lstStyle/>
          <a:p>
            <a:r>
              <a:rPr lang="en-GB" sz="4000" dirty="0"/>
              <a:t>part one:</a:t>
            </a:r>
            <a:br>
              <a:rPr lang="en-GB" sz="4000" dirty="0"/>
            </a:br>
            <a:br>
              <a:rPr lang="en-GB" sz="4000" dirty="0"/>
            </a:br>
            <a:r>
              <a:rPr lang="en-GB" sz="4000" dirty="0"/>
              <a:t>variant calling in one sample</a:t>
            </a:r>
            <a:br>
              <a:rPr lang="en-GB" sz="4000" dirty="0"/>
            </a:br>
            <a:endParaRPr lang="en-GB" sz="4000" dirty="0"/>
          </a:p>
        </p:txBody>
      </p:sp>
    </p:spTree>
    <p:extLst>
      <p:ext uri="{BB962C8B-B14F-4D97-AF65-F5344CB8AC3E}">
        <p14:creationId xmlns:p14="http://schemas.microsoft.com/office/powerpoint/2010/main" val="21941839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a:xfrm>
            <a:off x="1182166" y="642492"/>
            <a:ext cx="8091900" cy="745200"/>
          </a:xfrm>
        </p:spPr>
        <p:txBody>
          <a:bodyPr/>
          <a:lstStyle/>
          <a:p>
            <a:r>
              <a:rPr lang="en-GB" sz="2800" dirty="0"/>
              <a:t>Basic variant calling in one sample</a:t>
            </a:r>
          </a:p>
        </p:txBody>
      </p:sp>
      <p:sp>
        <p:nvSpPr>
          <p:cNvPr id="5" name="TextBox 1">
            <a:extLst>
              <a:ext uri="{FF2B5EF4-FFF2-40B4-BE49-F238E27FC236}">
                <a16:creationId xmlns:a16="http://schemas.microsoft.com/office/drawing/2014/main" id="{D1DA30B9-3D97-4740-92F4-0BF227732986}"/>
              </a:ext>
            </a:extLst>
          </p:cNvPr>
          <p:cNvSpPr txBox="1"/>
          <p:nvPr/>
        </p:nvSpPr>
        <p:spPr>
          <a:xfrm>
            <a:off x="6389692" y="1922489"/>
            <a:ext cx="1336236"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6389692" y="3968447"/>
            <a:ext cx="1168521"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6092670" y="1803842"/>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6092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6092670" y="5754416"/>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6389692" y="5882022"/>
            <a:ext cx="1114758"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extLst>
              <p:ext uri="{D42A27DB-BD31-4B8C-83A1-F6EECF244321}">
                <p14:modId xmlns:p14="http://schemas.microsoft.com/office/powerpoint/2010/main" val="1616959768"/>
              </p:ext>
            </p:extLst>
          </p:nvPr>
        </p:nvGraphicFramePr>
        <p:xfrm>
          <a:off x="2072341"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71831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lstStyle/>
          <a:p>
            <a:r>
              <a:rPr lang="en-GB" sz="4000" dirty="0"/>
              <a:t>Part two (if you have time):</a:t>
            </a:r>
            <a:br>
              <a:rPr lang="en-GB" sz="4000" dirty="0"/>
            </a:br>
            <a:br>
              <a:rPr lang="en-GB" sz="4000" dirty="0"/>
            </a:br>
            <a:r>
              <a:rPr lang="en-GB" sz="4000" dirty="0"/>
              <a:t>variant calling in cohort</a:t>
            </a:r>
            <a:br>
              <a:rPr lang="en-GB" sz="4000" dirty="0"/>
            </a:br>
            <a:endParaRPr lang="en-GB" sz="4000" dirty="0"/>
          </a:p>
        </p:txBody>
      </p:sp>
    </p:spTree>
    <p:extLst>
      <p:ext uri="{BB962C8B-B14F-4D97-AF65-F5344CB8AC3E}">
        <p14:creationId xmlns:p14="http://schemas.microsoft.com/office/powerpoint/2010/main" val="2451478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918ADA8-9E99-6640-9BB3-96C1FD29AF7B}"/>
              </a:ext>
            </a:extLst>
          </p:cNvPr>
          <p:cNvSpPr>
            <a:spLocks noGrp="1"/>
          </p:cNvSpPr>
          <p:nvPr>
            <p:ph type="title"/>
          </p:nvPr>
        </p:nvSpPr>
        <p:spPr>
          <a:xfrm>
            <a:off x="307885" y="686786"/>
            <a:ext cx="8543861" cy="635149"/>
          </a:xfrm>
        </p:spPr>
        <p:txBody>
          <a:bodyPr/>
          <a:lstStyle/>
          <a:p>
            <a:r>
              <a:rPr lang="en-GB" sz="3200" dirty="0"/>
              <a:t>Joint variant calling workflow</a:t>
            </a:r>
          </a:p>
        </p:txBody>
      </p:sp>
      <p:sp>
        <p:nvSpPr>
          <p:cNvPr id="4" name="Platshållare för bildnummer 3">
            <a:extLst>
              <a:ext uri="{FF2B5EF4-FFF2-40B4-BE49-F238E27FC236}">
                <a16:creationId xmlns:a16="http://schemas.microsoft.com/office/drawing/2014/main" id="{AFE6C19F-1C78-FD49-9E38-80E994DC31DE}"/>
              </a:ext>
            </a:extLst>
          </p:cNvPr>
          <p:cNvSpPr>
            <a:spLocks noGrp="1"/>
          </p:cNvSpPr>
          <p:nvPr>
            <p:ph type="sldNum" sz="quarter" idx="12"/>
          </p:nvPr>
        </p:nvSpPr>
        <p:spPr/>
        <p:txBody>
          <a:bodyPr/>
          <a:lstStyle/>
          <a:p>
            <a:fld id="{97DED537-10C4-8C40-8E87-51060FF45365}" type="slidenum">
              <a:rPr lang="sv-SE" smtClean="0"/>
              <a:pPr/>
              <a:t>58</a:t>
            </a:fld>
            <a:endParaRPr lang="sv-SE"/>
          </a:p>
        </p:txBody>
      </p:sp>
      <p:pic>
        <p:nvPicPr>
          <p:cNvPr id="6" name="Bildobjekt 5">
            <a:extLst>
              <a:ext uri="{FF2B5EF4-FFF2-40B4-BE49-F238E27FC236}">
                <a16:creationId xmlns:a16="http://schemas.microsoft.com/office/drawing/2014/main" id="{39C54BB0-992B-E84C-A1DF-C2245B84AC94}"/>
              </a:ext>
            </a:extLst>
          </p:cNvPr>
          <p:cNvPicPr>
            <a:picLocks noChangeAspect="1"/>
          </p:cNvPicPr>
          <p:nvPr/>
        </p:nvPicPr>
        <p:blipFill>
          <a:blip r:embed="rId2"/>
          <a:stretch>
            <a:fillRect/>
          </a:stretch>
        </p:blipFill>
        <p:spPr>
          <a:xfrm>
            <a:off x="1694984" y="1576578"/>
            <a:ext cx="5396952" cy="5144897"/>
          </a:xfrm>
          <a:prstGeom prst="rect">
            <a:avLst/>
          </a:prstGeom>
        </p:spPr>
      </p:pic>
    </p:spTree>
    <p:extLst>
      <p:ext uri="{BB962C8B-B14F-4D97-AF65-F5344CB8AC3E}">
        <p14:creationId xmlns:p14="http://schemas.microsoft.com/office/powerpoint/2010/main" val="15876580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lstStyle/>
          <a:p>
            <a:r>
              <a:rPr lang="en-GB" sz="4000" dirty="0"/>
              <a:t>Part three (if you have time):</a:t>
            </a:r>
            <a:br>
              <a:rPr lang="en-GB" sz="4000" dirty="0"/>
            </a:br>
            <a:br>
              <a:rPr lang="en-GB" sz="4000" dirty="0"/>
            </a:br>
            <a:r>
              <a:rPr lang="en-GB" sz="4000" dirty="0"/>
              <a:t>Follow GATK best practices for  short variant discovery</a:t>
            </a:r>
            <a:br>
              <a:rPr lang="en-GB" sz="4000" dirty="0"/>
            </a:br>
            <a:endParaRPr lang="en-GB" sz="4000" dirty="0"/>
          </a:p>
        </p:txBody>
      </p:sp>
    </p:spTree>
    <p:extLst>
      <p:ext uri="{BB962C8B-B14F-4D97-AF65-F5344CB8AC3E}">
        <p14:creationId xmlns:p14="http://schemas.microsoft.com/office/powerpoint/2010/main" val="2267837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mr-IN" dirty="0"/>
              <a:t>…</a:t>
            </a:r>
            <a:r>
              <a:rPr lang="sv-SE" dirty="0" err="1"/>
              <a:t>represented</a:t>
            </a:r>
            <a:r>
              <a:rPr lang="sv-SE" dirty="0"/>
              <a:t> by a </a:t>
            </a:r>
            <a:r>
              <a:rPr lang="sv-SE" dirty="0" err="1"/>
              <a:t>sequence</a:t>
            </a:r>
            <a:endParaRPr lang="en-US" dirty="0"/>
          </a:p>
        </p:txBody>
      </p:sp>
      <p:sp>
        <p:nvSpPr>
          <p:cNvPr id="6" name="Platshållare för innehåll 4">
            <a:extLst>
              <a:ext uri="{FF2B5EF4-FFF2-40B4-BE49-F238E27FC236}">
                <a16:creationId xmlns:a16="http://schemas.microsoft.com/office/drawing/2014/main" id="{5D30277E-F654-A146-8C50-86C27A465CE9}"/>
              </a:ext>
            </a:extLst>
          </p:cNvPr>
          <p:cNvSpPr txBox="1">
            <a:spLocks/>
          </p:cNvSpPr>
          <p:nvPr/>
        </p:nvSpPr>
        <p:spPr>
          <a:xfrm>
            <a:off x="558021" y="1544664"/>
            <a:ext cx="8293725" cy="3931920"/>
          </a:xfrm>
          <a:prstGeom prst="rect">
            <a:avLst/>
          </a:prstGeom>
        </p:spPr>
        <p:txBody>
          <a:bodyPr>
            <a:no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lnSpc>
                <a:spcPct val="120000"/>
              </a:lnSpc>
              <a:buFont typeface="Arial"/>
              <a:buNone/>
            </a:pPr>
            <a:r>
              <a:rPr lang="sv-SE" sz="1600" dirty="0">
                <a:latin typeface="Menlo" panose="020B0609030804020204" pitchFamily="49" charset="0"/>
                <a:ea typeface="Menlo" panose="020B0609030804020204" pitchFamily="49" charset="0"/>
                <a:cs typeface="Menlo" panose="020B0609030804020204" pitchFamily="49" charset="0"/>
              </a:rPr>
              <a:t>&gt;chr1</a:t>
            </a:r>
          </a:p>
          <a:p>
            <a:pPr marL="0" indent="0" algn="just">
              <a:lnSpc>
                <a:spcPct val="120000"/>
              </a:lnSpc>
              <a:buFont typeface="Arial"/>
              <a:buNone/>
            </a:pPr>
            <a:r>
              <a:rPr lang="sv-SE" sz="1600" dirty="0">
                <a:latin typeface="Menlo" panose="020B0609030804020204" pitchFamily="49" charset="0"/>
                <a:ea typeface="Menlo" panose="020B0609030804020204" pitchFamily="49" charset="0"/>
                <a:cs typeface="Menlo" panose="020B0609030804020204" pitchFamily="49" charset="0"/>
              </a:rPr>
              <a:t>GATCACAGGTCTATCACCCTATTAACCACTCACGGGAGCTCTCCATGCATTTGGTATTTTCGTCTGGGGGGTGTGCACGCGATAGCATTGCGAGACGCTGGAGCCGGAGCACCCTATGTCGCAGTATCTGTCTTTGATTCCTGCCTCATTCTATTATTTATCGCACCTACGTTCAATATTACAGGCGAACATACCTACTAAAGTGTGTTAATTAATTAATGCTTGTAGGACATAATAATAACAATTGAATGTCTGCACAGCCGCTTTCCACACAGACATCATAACAAAAAATTTCCACCAAACCCCCCCCTCCCCCCGCTTCTGGCCACAGCACTTAAACACATCTCTGCCAAACCCCAAAAACAAAGAACCCTAACACCAGCCTAACCAGATTTCAAATTTTATCTTTAGGCGGTATGCACTTTTAACAGTCACCCCCCAACTAACACATTATTTTCCCCTCCCACTCCCATACTACTAATCTCATCAATACAACCCCCGCCCATCCTACCCAGCACACACACACCGCTGCTAACCCCATACCCCGAACCAACCAAACCCCAAAGACACCCCCCACAGTTTATGTAGCTTACCTCCTCAAAGCAATACACTGAAAATGTTTAGACGGGCTCACATCACCCCATAAACAAATAGGTTTGGTCCTAGCCTTTCTATTAGCTCTTAGTAAGATTACACATGCAAGCATCCCCGTTCCAGTGAGTTCACCCTCTAAATCACCACGATCAAAAGAGGCGGTATGCACTTTTAACAGTCACCCCCAGGCGGTATGCA</a:t>
            </a:r>
          </a:p>
          <a:p>
            <a:pPr marL="0" indent="0" algn="just">
              <a:lnSpc>
                <a:spcPct val="120000"/>
              </a:lnSpc>
              <a:buFont typeface="Arial"/>
              <a:buNone/>
            </a:pPr>
            <a:endParaRPr lang="en-GB" sz="1600"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664131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2C5F51AC-00FD-3D42-8225-E161125357EB}"/>
              </a:ext>
            </a:extLst>
          </p:cNvPr>
          <p:cNvSpPr>
            <a:spLocks noGrp="1"/>
          </p:cNvSpPr>
          <p:nvPr>
            <p:ph type="title"/>
          </p:nvPr>
        </p:nvSpPr>
        <p:spPr/>
        <p:txBody>
          <a:bodyPr/>
          <a:lstStyle/>
          <a:p>
            <a:r>
              <a:rPr lang="en-GB" dirty="0"/>
              <a:t>GATK best practises</a:t>
            </a:r>
          </a:p>
        </p:txBody>
      </p:sp>
      <p:pic>
        <p:nvPicPr>
          <p:cNvPr id="5" name="Bildobjekt 4">
            <a:extLst>
              <a:ext uri="{FF2B5EF4-FFF2-40B4-BE49-F238E27FC236}">
                <a16:creationId xmlns:a16="http://schemas.microsoft.com/office/drawing/2014/main" id="{18EF0950-7150-E540-B90C-3D929D99852A}"/>
              </a:ext>
            </a:extLst>
          </p:cNvPr>
          <p:cNvPicPr>
            <a:picLocks noChangeAspect="1"/>
          </p:cNvPicPr>
          <p:nvPr/>
        </p:nvPicPr>
        <p:blipFill>
          <a:blip r:embed="rId2"/>
          <a:stretch>
            <a:fillRect/>
          </a:stretch>
        </p:blipFill>
        <p:spPr>
          <a:xfrm>
            <a:off x="2609850" y="1472818"/>
            <a:ext cx="3422650" cy="5332283"/>
          </a:xfrm>
          <a:prstGeom prst="rect">
            <a:avLst/>
          </a:prstGeom>
        </p:spPr>
      </p:pic>
    </p:spTree>
    <p:extLst>
      <p:ext uri="{BB962C8B-B14F-4D97-AF65-F5344CB8AC3E}">
        <p14:creationId xmlns:p14="http://schemas.microsoft.com/office/powerpoint/2010/main" val="18435617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Questions?</a:t>
            </a:r>
          </a:p>
        </p:txBody>
      </p:sp>
      <p:sp>
        <p:nvSpPr>
          <p:cNvPr id="12" name="Platshållare för innehåll 11">
            <a:extLst>
              <a:ext uri="{FF2B5EF4-FFF2-40B4-BE49-F238E27FC236}">
                <a16:creationId xmlns:a16="http://schemas.microsoft.com/office/drawing/2014/main" id="{BB50C25A-DA1E-224F-AF4F-DE916A4E14CF}"/>
              </a:ext>
            </a:extLst>
          </p:cNvPr>
          <p:cNvSpPr>
            <a:spLocks noGrp="1"/>
          </p:cNvSpPr>
          <p:nvPr>
            <p:ph sz="quarter" idx="11"/>
          </p:nvPr>
        </p:nvSpPr>
        <p:spPr/>
        <p:txBody>
          <a:bodyPr/>
          <a:lstStyle/>
          <a:p>
            <a:endParaRPr lang="en-GB" dirty="0"/>
          </a:p>
        </p:txBody>
      </p:sp>
      <p:sp>
        <p:nvSpPr>
          <p:cNvPr id="13" name="Platshållare för innehåll 12">
            <a:extLst>
              <a:ext uri="{FF2B5EF4-FFF2-40B4-BE49-F238E27FC236}">
                <a16:creationId xmlns:a16="http://schemas.microsoft.com/office/drawing/2014/main" id="{AAB8A9EE-3956-FF4C-81DB-A65B12E51D50}"/>
              </a:ext>
            </a:extLst>
          </p:cNvPr>
          <p:cNvSpPr>
            <a:spLocks noGrp="1"/>
          </p:cNvSpPr>
          <p:nvPr>
            <p:ph sz="quarter" idx="12"/>
          </p:nvPr>
        </p:nvSpPr>
        <p:spPr/>
        <p:txBody>
          <a:bodyPr/>
          <a:lstStyle/>
          <a:p>
            <a:endParaRPr lang="en-GB"/>
          </a:p>
        </p:txBody>
      </p:sp>
      <p:sp>
        <p:nvSpPr>
          <p:cNvPr id="3" name="TextBox 2"/>
          <p:cNvSpPr txBox="1"/>
          <p:nvPr/>
        </p:nvSpPr>
        <p:spPr>
          <a:xfrm>
            <a:off x="1456509" y="5094514"/>
            <a:ext cx="6537960" cy="369332"/>
          </a:xfrm>
          <a:prstGeom prst="rect">
            <a:avLst/>
          </a:prstGeom>
          <a:noFill/>
        </p:spPr>
        <p:txBody>
          <a:bodyPr wrap="square" rtlCol="0">
            <a:spAutoFit/>
          </a:bodyPr>
          <a:lstStyle/>
          <a:p>
            <a:r>
              <a:rPr lang="en-US" dirty="0">
                <a:solidFill>
                  <a:schemeClr val="bg1"/>
                </a:solidFill>
              </a:rPr>
              <a:t>Work like a professional </a:t>
            </a:r>
            <a:r>
              <a:rPr lang="en-US" dirty="0" err="1">
                <a:solidFill>
                  <a:schemeClr val="bg1"/>
                </a:solidFill>
              </a:rPr>
              <a:t>bioinformatician</a:t>
            </a:r>
            <a:r>
              <a:rPr lang="en-US" dirty="0">
                <a:solidFill>
                  <a:schemeClr val="bg1"/>
                </a:solidFill>
              </a:rPr>
              <a:t> – Google errors!</a:t>
            </a:r>
          </a:p>
        </p:txBody>
      </p:sp>
    </p:spTree>
    <p:extLst>
      <p:ext uri="{BB962C8B-B14F-4D97-AF65-F5344CB8AC3E}">
        <p14:creationId xmlns:p14="http://schemas.microsoft.com/office/powerpoint/2010/main" val="493433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127035" y="378734"/>
            <a:ext cx="6778715" cy="635149"/>
          </a:xfrm>
        </p:spPr>
        <p:txBody>
          <a:bodyPr/>
          <a:lstStyle/>
          <a:p>
            <a:r>
              <a:rPr lang="en-US" dirty="0"/>
              <a:t>The reference genome</a:t>
            </a:r>
          </a:p>
        </p:txBody>
      </p:sp>
      <p:pic>
        <p:nvPicPr>
          <p:cNvPr id="4" name="Picture 3"/>
          <p:cNvPicPr>
            <a:picLocks noChangeAspect="1"/>
          </p:cNvPicPr>
          <p:nvPr/>
        </p:nvPicPr>
        <p:blipFill>
          <a:blip r:embed="rId2"/>
          <a:stretch>
            <a:fillRect/>
          </a:stretch>
        </p:blipFill>
        <p:spPr>
          <a:xfrm>
            <a:off x="307885" y="2577351"/>
            <a:ext cx="3509538" cy="1680324"/>
          </a:xfrm>
          <a:prstGeom prst="rect">
            <a:avLst/>
          </a:prstGeom>
        </p:spPr>
      </p:pic>
      <p:sp>
        <p:nvSpPr>
          <p:cNvPr id="5" name="TextBox 4"/>
          <p:cNvSpPr txBox="1"/>
          <p:nvPr/>
        </p:nvSpPr>
        <p:spPr>
          <a:xfrm>
            <a:off x="3961625" y="1662281"/>
            <a:ext cx="5225911" cy="4637808"/>
          </a:xfrm>
          <a:prstGeom prst="rect">
            <a:avLst/>
          </a:prstGeom>
          <a:noFill/>
        </p:spPr>
        <p:txBody>
          <a:bodyPr wrap="square" rtlCol="0">
            <a:spAutoFit/>
          </a:bodyPr>
          <a:lstStyle/>
          <a:p>
            <a:r>
              <a:rPr lang="en-US" sz="1846" dirty="0"/>
              <a:t>A reference genome is a </a:t>
            </a:r>
            <a:r>
              <a:rPr lang="en-US" sz="2000" dirty="0"/>
              <a:t>haploid nucleic acid sequence which represents a species genome.</a:t>
            </a:r>
          </a:p>
          <a:p>
            <a:pPr lvl="1"/>
            <a:endParaRPr lang="en-US" sz="1846" i="1" dirty="0"/>
          </a:p>
          <a:p>
            <a:r>
              <a:rPr lang="en-US" dirty="0">
                <a:cs typeface="Courier"/>
              </a:rPr>
              <a:t>In 2001: The International Human Genome Sequencing Consortium published the first draft of the human genome sequence.</a:t>
            </a:r>
          </a:p>
          <a:p>
            <a:r>
              <a:rPr lang="en-US" dirty="0">
                <a:cs typeface="Courier"/>
              </a:rPr>
              <a:t>It contained 150,000 gaps.</a:t>
            </a:r>
          </a:p>
          <a:p>
            <a:endParaRPr lang="en-US" dirty="0">
              <a:cs typeface="Courier"/>
            </a:endParaRPr>
          </a:p>
          <a:p>
            <a:r>
              <a:rPr lang="en-US" dirty="0">
                <a:cs typeface="Courier"/>
              </a:rPr>
              <a:t>HG19: 250 gaps</a:t>
            </a:r>
          </a:p>
          <a:p>
            <a:endParaRPr lang="en-US" dirty="0">
              <a:cs typeface="Courier"/>
            </a:endParaRPr>
          </a:p>
          <a:p>
            <a:r>
              <a:rPr lang="en-US" dirty="0"/>
              <a:t>HG38 is the latest version of the human reference genome, but we will work with HG19. </a:t>
            </a:r>
            <a:endParaRPr lang="en-US" dirty="0">
              <a:cs typeface="Courier"/>
            </a:endParaRPr>
          </a:p>
          <a:p>
            <a:endParaRPr lang="en-GB" sz="1846" dirty="0"/>
          </a:p>
          <a:p>
            <a:endParaRPr lang="en-GB" sz="1846" dirty="0"/>
          </a:p>
        </p:txBody>
      </p:sp>
    </p:spTree>
    <p:extLst>
      <p:ext uri="{BB962C8B-B14F-4D97-AF65-F5344CB8AC3E}">
        <p14:creationId xmlns:p14="http://schemas.microsoft.com/office/powerpoint/2010/main" val="4141839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ubrik 4">
            <a:extLst>
              <a:ext uri="{FF2B5EF4-FFF2-40B4-BE49-F238E27FC236}">
                <a16:creationId xmlns:a16="http://schemas.microsoft.com/office/drawing/2014/main" id="{782B371B-BA0B-9C4A-89BB-01C73D53A901}"/>
              </a:ext>
            </a:extLst>
          </p:cNvPr>
          <p:cNvSpPr>
            <a:spLocks noGrp="1"/>
          </p:cNvSpPr>
          <p:nvPr>
            <p:ph type="title"/>
          </p:nvPr>
        </p:nvSpPr>
        <p:spPr/>
        <p:txBody>
          <a:bodyPr/>
          <a:lstStyle/>
          <a:p>
            <a:r>
              <a:rPr lang="en-GB" dirty="0"/>
              <a:t>Keep track of the Reference version</a:t>
            </a:r>
          </a:p>
        </p:txBody>
      </p:sp>
      <p:sp>
        <p:nvSpPr>
          <p:cNvPr id="6" name="Platshållare för innehåll 5">
            <a:extLst>
              <a:ext uri="{FF2B5EF4-FFF2-40B4-BE49-F238E27FC236}">
                <a16:creationId xmlns:a16="http://schemas.microsoft.com/office/drawing/2014/main" id="{E5F5F4E3-5275-8549-850B-88832ED09B49}"/>
              </a:ext>
            </a:extLst>
          </p:cNvPr>
          <p:cNvSpPr>
            <a:spLocks noGrp="1"/>
          </p:cNvSpPr>
          <p:nvPr>
            <p:ph idx="1"/>
          </p:nvPr>
        </p:nvSpPr>
        <p:spPr>
          <a:xfrm>
            <a:off x="307885" y="1612020"/>
            <a:ext cx="8245565" cy="4952293"/>
          </a:xfrm>
        </p:spPr>
        <p:txBody>
          <a:bodyPr/>
          <a:lstStyle/>
          <a:p>
            <a:pPr marL="0" indent="0">
              <a:buNone/>
            </a:pPr>
            <a:br>
              <a:rPr lang="en-GB" dirty="0"/>
            </a:br>
            <a:r>
              <a:rPr lang="en-GB" dirty="0"/>
              <a:t>The reference genome sequence is used as input in many bioinformatics applications for NGS data:</a:t>
            </a:r>
          </a:p>
          <a:p>
            <a:r>
              <a:rPr lang="en-GB" dirty="0"/>
              <a:t>	mapping</a:t>
            </a:r>
          </a:p>
          <a:p>
            <a:r>
              <a:rPr lang="en-GB" dirty="0"/>
              <a:t>	visualizing</a:t>
            </a:r>
          </a:p>
          <a:p>
            <a:r>
              <a:rPr lang="en-GB" dirty="0"/>
              <a:t>	variant calling</a:t>
            </a:r>
          </a:p>
          <a:p>
            <a:r>
              <a:rPr lang="en-GB" dirty="0"/>
              <a:t>	annotation </a:t>
            </a:r>
          </a:p>
          <a:p>
            <a:r>
              <a:rPr lang="en-GB" dirty="0"/>
              <a:t>	etc</a:t>
            </a:r>
          </a:p>
          <a:p>
            <a:pPr marL="0" indent="0">
              <a:buNone/>
            </a:pPr>
            <a:endParaRPr lang="en-GB" dirty="0"/>
          </a:p>
          <a:p>
            <a:pPr marL="0" indent="0">
              <a:buNone/>
            </a:pPr>
            <a:r>
              <a:rPr lang="en-GB" dirty="0"/>
              <a:t>You must keep track of which version of the reference genome your data was mapped to.</a:t>
            </a:r>
          </a:p>
          <a:p>
            <a:pPr marL="0" indent="0">
              <a:buNone/>
            </a:pPr>
            <a:endParaRPr lang="en-GB" dirty="0"/>
          </a:p>
          <a:p>
            <a:pPr marL="0" indent="0">
              <a:buNone/>
            </a:pPr>
            <a:r>
              <a:rPr lang="en-GB" dirty="0"/>
              <a:t>The same reference sequence must be used in all downstream analyses.</a:t>
            </a:r>
          </a:p>
        </p:txBody>
      </p:sp>
    </p:spTree>
    <p:extLst>
      <p:ext uri="{BB962C8B-B14F-4D97-AF65-F5344CB8AC3E}">
        <p14:creationId xmlns:p14="http://schemas.microsoft.com/office/powerpoint/2010/main" val="3415560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2" y="1778305"/>
            <a:ext cx="6749618" cy="1216403"/>
          </a:xfrm>
        </p:spPr>
        <p:txBody>
          <a:bodyPr/>
          <a:lstStyle/>
          <a:p>
            <a:pPr algn="l"/>
            <a:r>
              <a:rPr lang="en-GB" dirty="0"/>
              <a:t>Genetic variation </a:t>
            </a:r>
            <a:br>
              <a:rPr lang="en-GB" dirty="0"/>
            </a:br>
            <a:endParaRPr lang="en-GB" dirty="0"/>
          </a:p>
        </p:txBody>
      </p:sp>
    </p:spTree>
    <p:extLst>
      <p:ext uri="{BB962C8B-B14F-4D97-AF65-F5344CB8AC3E}">
        <p14:creationId xmlns:p14="http://schemas.microsoft.com/office/powerpoint/2010/main" val="557307921"/>
      </p:ext>
    </p:extLst>
  </p:cSld>
  <p:clrMapOvr>
    <a:masterClrMapping/>
  </p:clrMapOvr>
</p:sld>
</file>

<file path=ppt/theme/theme1.xml><?xml version="1.0" encoding="utf-8"?>
<a:theme xmlns:a="http://schemas.openxmlformats.org/drawingml/2006/main" name="NBIS_theme_Sebastian">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_theme_Sebastian" id="{7F9A542D-32B8-4342-B340-222972DEAC78}" vid="{1201A6DB-2E78-3749-A345-8D28DA270191}"/>
    </a:ext>
  </a:extLst>
</a:theme>
</file>

<file path=ppt/theme/theme10.xml><?xml version="1.0" encoding="utf-8"?>
<a:theme xmlns:a="http://schemas.openxmlformats.org/drawingml/2006/main" name="11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efault Theme">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3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4.xml><?xml version="1.0" encoding="utf-8"?>
<a:theme xmlns:a="http://schemas.openxmlformats.org/drawingml/2006/main" name="5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5.xml><?xml version="1.0" encoding="utf-8"?>
<a:theme xmlns:a="http://schemas.openxmlformats.org/drawingml/2006/main" name="6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6.xml><?xml version="1.0" encoding="utf-8"?>
<a:theme xmlns:a="http://schemas.openxmlformats.org/drawingml/2006/main" name="7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7.xml><?xml version="1.0" encoding="utf-8"?>
<a:theme xmlns:a="http://schemas.openxmlformats.org/drawingml/2006/main" name="8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8.xml><?xml version="1.0" encoding="utf-8"?>
<a:theme xmlns:a="http://schemas.openxmlformats.org/drawingml/2006/main" name="9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9.xml><?xml version="1.0" encoding="utf-8"?>
<a:theme xmlns:a="http://schemas.openxmlformats.org/drawingml/2006/main" name="10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01240306-97BB-EB43-839B-8CB94783852B}"/>
    </a:ext>
  </a:extLst>
</a:theme>
</file>

<file path=docProps/app.xml><?xml version="1.0" encoding="utf-8"?>
<Properties xmlns="http://schemas.openxmlformats.org/officeDocument/2006/extended-properties" xmlns:vt="http://schemas.openxmlformats.org/officeDocument/2006/docPropsVTypes">
  <Template>NBIS_themes</Template>
  <TotalTime>35777</TotalTime>
  <Words>5354</Words>
  <Application>Microsoft Macintosh PowerPoint</Application>
  <PresentationFormat>Bildspel på skärmen (4:3)</PresentationFormat>
  <Paragraphs>528</Paragraphs>
  <Slides>61</Slides>
  <Notes>42</Notes>
  <HiddenSlides>0</HiddenSlides>
  <MMClips>0</MMClips>
  <ScaleCrop>false</ScaleCrop>
  <HeadingPairs>
    <vt:vector size="6" baseType="variant">
      <vt:variant>
        <vt:lpstr>Använt teckensnitt</vt:lpstr>
      </vt:variant>
      <vt:variant>
        <vt:i4>11</vt:i4>
      </vt:variant>
      <vt:variant>
        <vt:lpstr>Tema</vt:lpstr>
      </vt:variant>
      <vt:variant>
        <vt:i4>10</vt:i4>
      </vt:variant>
      <vt:variant>
        <vt:lpstr>Bildrubriker</vt:lpstr>
      </vt:variant>
      <vt:variant>
        <vt:i4>61</vt:i4>
      </vt:variant>
    </vt:vector>
  </HeadingPairs>
  <TitlesOfParts>
    <vt:vector size="82" baseType="lpstr">
      <vt:lpstr>Arial</vt:lpstr>
      <vt:lpstr>ArialMT</vt:lpstr>
      <vt:lpstr>Calibri</vt:lpstr>
      <vt:lpstr>Cambria Math</vt:lpstr>
      <vt:lpstr>Century Gothic</vt:lpstr>
      <vt:lpstr>Courier</vt:lpstr>
      <vt:lpstr>Courier New</vt:lpstr>
      <vt:lpstr>Helvetica</vt:lpstr>
      <vt:lpstr>Menlo</vt:lpstr>
      <vt:lpstr>Monaco</vt:lpstr>
      <vt:lpstr>Wingdings</vt:lpstr>
      <vt:lpstr>NBIS_theme_Sebastian</vt:lpstr>
      <vt:lpstr>1_Default Theme</vt:lpstr>
      <vt:lpstr>3_Office-tema</vt:lpstr>
      <vt:lpstr>5_Office-tema</vt:lpstr>
      <vt:lpstr>6_Office-tema</vt:lpstr>
      <vt:lpstr>7_Office-tema</vt:lpstr>
      <vt:lpstr>8_Office-tema</vt:lpstr>
      <vt:lpstr>9_Office-tema</vt:lpstr>
      <vt:lpstr>10_Office-tema</vt:lpstr>
      <vt:lpstr>11_Office-tema</vt:lpstr>
      <vt:lpstr>Variant Calling Workflows</vt:lpstr>
      <vt:lpstr>Talk Overview</vt:lpstr>
      <vt:lpstr>Illumina Sequencing  </vt:lpstr>
      <vt:lpstr>The reference genome sequence </vt:lpstr>
      <vt:lpstr>Each chromosome…</vt:lpstr>
      <vt:lpstr>…represented by a sequence</vt:lpstr>
      <vt:lpstr>The reference genome</vt:lpstr>
      <vt:lpstr>Keep track of the Reference version</vt:lpstr>
      <vt:lpstr>Genetic variation  </vt:lpstr>
      <vt:lpstr>Genetic Variation</vt:lpstr>
      <vt:lpstr>Single Nucleotide Variants (SNVs)</vt:lpstr>
      <vt:lpstr>Reference- and Alternatve Alleles</vt:lpstr>
      <vt:lpstr>Allele frequency in a population</vt:lpstr>
      <vt:lpstr>Introduciton to workflows</vt:lpstr>
      <vt:lpstr>A bioinformatics workflow</vt:lpstr>
      <vt:lpstr>Workflow conventions</vt:lpstr>
      <vt:lpstr>Basic Variant Calling in one sample</vt:lpstr>
      <vt:lpstr>Basic variant calling in one sample</vt:lpstr>
      <vt:lpstr>Alignment</vt:lpstr>
      <vt:lpstr>Alignment</vt:lpstr>
      <vt:lpstr>Burrows-Wheeler Aligner</vt:lpstr>
      <vt:lpstr>Alignment</vt:lpstr>
      <vt:lpstr>Alignment</vt:lpstr>
      <vt:lpstr>Output from mapping - Sam format</vt:lpstr>
      <vt:lpstr>Convert to Bam </vt:lpstr>
      <vt:lpstr>Read groups</vt:lpstr>
      <vt:lpstr>File Indices</vt:lpstr>
      <vt:lpstr>Paired-End data</vt:lpstr>
      <vt:lpstr>Paired-end data</vt:lpstr>
      <vt:lpstr>Basic variant calling in one sample</vt:lpstr>
      <vt:lpstr>Detecting variants in  reads</vt:lpstr>
      <vt:lpstr>Variant Calling HaplotypeCaller</vt:lpstr>
      <vt:lpstr>Variant Call Format (VCF)</vt:lpstr>
      <vt:lpstr>Variant Call Format (VCF)</vt:lpstr>
      <vt:lpstr>Variant calling in cohort</vt:lpstr>
      <vt:lpstr>GVCF Files are valid VCFs with extra information</vt:lpstr>
      <vt:lpstr>Basic variant calling in cohort</vt:lpstr>
      <vt:lpstr>Variant Call Format (VCF)</vt:lpstr>
      <vt:lpstr>Genome Analysis Toolkit (GATK) best practice variant discovery</vt:lpstr>
      <vt:lpstr>PowerPoint-presentation</vt:lpstr>
      <vt:lpstr>GATK best practices workflow for variant discovery  </vt:lpstr>
      <vt:lpstr>Mark Duplicates</vt:lpstr>
      <vt:lpstr>Duplicate reads</vt:lpstr>
      <vt:lpstr>PowerPoint-presentation</vt:lpstr>
      <vt:lpstr>Base Quality Score Recalibration (BQSR)</vt:lpstr>
      <vt:lpstr>Base Quality Score Recalibration (BQSR)</vt:lpstr>
      <vt:lpstr>PowerPoint-presentation</vt:lpstr>
      <vt:lpstr>Filter variants</vt:lpstr>
      <vt:lpstr>Filtering</vt:lpstr>
      <vt:lpstr>GATK best practices workflow </vt:lpstr>
      <vt:lpstr>Introduction to computational exercise</vt:lpstr>
      <vt:lpstr>1000 Genomes data</vt:lpstr>
      <vt:lpstr>Lactose and Lactase</vt:lpstr>
      <vt:lpstr>Prevalence of lactose intolerance</vt:lpstr>
      <vt:lpstr>part one:  variant calling in one sample </vt:lpstr>
      <vt:lpstr>Basic variant calling in one sample</vt:lpstr>
      <vt:lpstr>Part two (if you have time):  variant calling in cohort </vt:lpstr>
      <vt:lpstr>Joint variant calling workflow</vt:lpstr>
      <vt:lpstr>Part three (if you have time):  Follow GATK best practices for  short variant discovery </vt:lpstr>
      <vt:lpstr>GATK best practises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Sebastian DiLorenzo</dc:creator>
  <cp:lastModifiedBy>Malin Larsson</cp:lastModifiedBy>
  <cp:revision>451</cp:revision>
  <cp:lastPrinted>2017-05-17T06:27:05Z</cp:lastPrinted>
  <dcterms:created xsi:type="dcterms:W3CDTF">2017-01-13T10:12:06Z</dcterms:created>
  <dcterms:modified xsi:type="dcterms:W3CDTF">2020-10-25T04:33:04Z</dcterms:modified>
</cp:coreProperties>
</file>